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0"/>
  </p:notesMasterIdLst>
  <p:handoutMasterIdLst>
    <p:handoutMasterId r:id="rId51"/>
  </p:handoutMasterIdLst>
  <p:sldIdLst>
    <p:sldId id="375" r:id="rId2"/>
    <p:sldId id="376" r:id="rId3"/>
    <p:sldId id="405" r:id="rId4"/>
    <p:sldId id="366" r:id="rId5"/>
    <p:sldId id="367" r:id="rId6"/>
    <p:sldId id="368" r:id="rId7"/>
    <p:sldId id="406" r:id="rId8"/>
    <p:sldId id="372" r:id="rId9"/>
    <p:sldId id="377" r:id="rId10"/>
    <p:sldId id="379" r:id="rId11"/>
    <p:sldId id="407" r:id="rId12"/>
    <p:sldId id="320" r:id="rId13"/>
    <p:sldId id="356" r:id="rId14"/>
    <p:sldId id="295" r:id="rId15"/>
    <p:sldId id="357" r:id="rId16"/>
    <p:sldId id="281" r:id="rId17"/>
    <p:sldId id="358" r:id="rId18"/>
    <p:sldId id="300" r:id="rId19"/>
    <p:sldId id="360" r:id="rId20"/>
    <p:sldId id="408" r:id="rId21"/>
    <p:sldId id="304" r:id="rId22"/>
    <p:sldId id="400" r:id="rId23"/>
    <p:sldId id="361" r:id="rId24"/>
    <p:sldId id="363" r:id="rId25"/>
    <p:sldId id="362" r:id="rId26"/>
    <p:sldId id="364" r:id="rId27"/>
    <p:sldId id="365" r:id="rId28"/>
    <p:sldId id="409" r:id="rId29"/>
    <p:sldId id="380" r:id="rId30"/>
    <p:sldId id="391" r:id="rId31"/>
    <p:sldId id="383" r:id="rId32"/>
    <p:sldId id="392" r:id="rId33"/>
    <p:sldId id="389" r:id="rId34"/>
    <p:sldId id="390" r:id="rId35"/>
    <p:sldId id="275" r:id="rId36"/>
    <p:sldId id="399" r:id="rId37"/>
    <p:sldId id="385" r:id="rId38"/>
    <p:sldId id="387" r:id="rId39"/>
    <p:sldId id="386" r:id="rId40"/>
    <p:sldId id="384" r:id="rId41"/>
    <p:sldId id="382" r:id="rId42"/>
    <p:sldId id="388" r:id="rId43"/>
    <p:sldId id="381" r:id="rId44"/>
    <p:sldId id="393" r:id="rId45"/>
    <p:sldId id="411" r:id="rId46"/>
    <p:sldId id="373" r:id="rId47"/>
    <p:sldId id="412" r:id="rId48"/>
    <p:sldId id="374" r:id="rId49"/>
  </p:sldIdLst>
  <p:sldSz cx="6858000" cy="9144000" type="screen4x3"/>
  <p:notesSz cx="7315200" cy="96012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B4"/>
    <a:srgbClr val="ABABD5"/>
    <a:srgbClr val="33CC33"/>
    <a:srgbClr val="FF3300"/>
    <a:srgbClr val="FF9933"/>
    <a:srgbClr val="969696"/>
    <a:srgbClr val="00CCFF"/>
    <a:srgbClr val="FFFF66"/>
    <a:srgbClr val="57D9F3"/>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1" autoAdjust="0"/>
    <p:restoredTop sz="87395" autoAdjust="0"/>
  </p:normalViewPr>
  <p:slideViewPr>
    <p:cSldViewPr>
      <p:cViewPr>
        <p:scale>
          <a:sx n="80" d="100"/>
          <a:sy n="80" d="100"/>
        </p:scale>
        <p:origin x="-936" y="6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48"/>
    </p:cViewPr>
  </p:sorterViewPr>
  <p:notesViewPr>
    <p:cSldViewPr>
      <p:cViewPr varScale="1">
        <p:scale>
          <a:sx n="52" d="100"/>
          <a:sy n="52" d="100"/>
        </p:scale>
        <p:origin x="-2658"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hdr" sz="quarter"/>
          </p:nvPr>
        </p:nvSpPr>
        <p:spPr bwMode="auto">
          <a:xfrm>
            <a:off x="0" y="2"/>
            <a:ext cx="3170138" cy="479538"/>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defRPr>
                <a:effectLst/>
                <a:latin typeface="Arial" pitchFamily="34" charset="0"/>
              </a:defRPr>
            </a:lvl1pPr>
          </a:lstStyle>
          <a:p>
            <a:pPr>
              <a:defRPr/>
            </a:pPr>
            <a:endParaRPr lang="fr-FR" dirty="0"/>
          </a:p>
        </p:txBody>
      </p:sp>
      <p:sp>
        <p:nvSpPr>
          <p:cNvPr id="348163" name="Rectangle 3"/>
          <p:cNvSpPr>
            <a:spLocks noGrp="1" noChangeArrowheads="1"/>
          </p:cNvSpPr>
          <p:nvPr>
            <p:ph type="dt" sz="quarter" idx="1"/>
          </p:nvPr>
        </p:nvSpPr>
        <p:spPr bwMode="auto">
          <a:xfrm>
            <a:off x="4143427" y="2"/>
            <a:ext cx="3170138" cy="479538"/>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lgn="r">
              <a:defRPr>
                <a:effectLst/>
                <a:latin typeface="Arial" pitchFamily="34" charset="0"/>
              </a:defRPr>
            </a:lvl1pPr>
          </a:lstStyle>
          <a:p>
            <a:pPr>
              <a:defRPr/>
            </a:pPr>
            <a:endParaRPr lang="fr-FR" dirty="0"/>
          </a:p>
        </p:txBody>
      </p:sp>
      <p:sp>
        <p:nvSpPr>
          <p:cNvPr id="348164" name="Rectangle 4"/>
          <p:cNvSpPr>
            <a:spLocks noGrp="1" noChangeArrowheads="1"/>
          </p:cNvSpPr>
          <p:nvPr>
            <p:ph type="ftr" sz="quarter" idx="2"/>
          </p:nvPr>
        </p:nvSpPr>
        <p:spPr bwMode="auto">
          <a:xfrm>
            <a:off x="0" y="9120173"/>
            <a:ext cx="3170138" cy="479538"/>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defRPr>
                <a:effectLst/>
                <a:latin typeface="Arial" pitchFamily="34" charset="0"/>
              </a:defRPr>
            </a:lvl1pPr>
          </a:lstStyle>
          <a:p>
            <a:pPr>
              <a:defRPr/>
            </a:pPr>
            <a:endParaRPr lang="fr-FR" dirty="0"/>
          </a:p>
        </p:txBody>
      </p:sp>
      <p:sp>
        <p:nvSpPr>
          <p:cNvPr id="348165" name="Rectangle 5"/>
          <p:cNvSpPr>
            <a:spLocks noGrp="1" noChangeArrowheads="1"/>
          </p:cNvSpPr>
          <p:nvPr>
            <p:ph type="sldNum" sz="quarter" idx="3"/>
          </p:nvPr>
        </p:nvSpPr>
        <p:spPr bwMode="auto">
          <a:xfrm>
            <a:off x="4143427" y="9120173"/>
            <a:ext cx="3170138" cy="479538"/>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lgn="r">
              <a:defRPr>
                <a:effectLst/>
                <a:latin typeface="Arial" pitchFamily="34" charset="0"/>
              </a:defRPr>
            </a:lvl1pPr>
          </a:lstStyle>
          <a:p>
            <a:pPr>
              <a:defRPr/>
            </a:pPr>
            <a:fld id="{F7A51321-CECA-4393-A655-9E6DB136BAE6}" type="slidenum">
              <a:rPr lang="fr-FR"/>
              <a:pPr>
                <a:defRPr/>
              </a:pPr>
              <a:t>‹#›</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3170138" cy="479538"/>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defRPr>
                <a:effectLst/>
                <a:latin typeface="Arial" pitchFamily="34" charset="0"/>
              </a:defRPr>
            </a:lvl1pPr>
          </a:lstStyle>
          <a:p>
            <a:pPr>
              <a:defRPr/>
            </a:pPr>
            <a:endParaRPr lang="en-US" dirty="0"/>
          </a:p>
        </p:txBody>
      </p:sp>
      <p:sp>
        <p:nvSpPr>
          <p:cNvPr id="12291" name="Rectangle 3"/>
          <p:cNvSpPr>
            <a:spLocks noGrp="1" noChangeArrowheads="1"/>
          </p:cNvSpPr>
          <p:nvPr>
            <p:ph type="dt" idx="1"/>
          </p:nvPr>
        </p:nvSpPr>
        <p:spPr bwMode="auto">
          <a:xfrm>
            <a:off x="4143427" y="2"/>
            <a:ext cx="3170138" cy="479538"/>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lvl1pPr algn="r">
              <a:defRPr>
                <a:effectLst/>
                <a:latin typeface="Arial" pitchFamily="34"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2308225" y="720725"/>
            <a:ext cx="2700338" cy="359886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194" y="4560086"/>
            <a:ext cx="5852814" cy="4320317"/>
          </a:xfrm>
          <a:prstGeom prst="rect">
            <a:avLst/>
          </a:prstGeom>
          <a:noFill/>
          <a:ln w="9525">
            <a:noFill/>
            <a:miter lim="800000"/>
            <a:headEnd/>
            <a:tailEnd/>
          </a:ln>
          <a:effectLst/>
        </p:spPr>
        <p:txBody>
          <a:bodyPr vert="horz" wrap="square" lIns="91293" tIns="45647" rIns="91293" bIns="456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20173"/>
            <a:ext cx="3170138" cy="479538"/>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defRPr>
                <a:effectLst/>
                <a:latin typeface="Arial" pitchFamily="34" charset="0"/>
              </a:defRPr>
            </a:lvl1pPr>
          </a:lstStyle>
          <a:p>
            <a:pPr>
              <a:defRPr/>
            </a:pPr>
            <a:endParaRPr lang="en-US" dirty="0"/>
          </a:p>
        </p:txBody>
      </p:sp>
      <p:sp>
        <p:nvSpPr>
          <p:cNvPr id="12295" name="Rectangle 7"/>
          <p:cNvSpPr>
            <a:spLocks noGrp="1" noChangeArrowheads="1"/>
          </p:cNvSpPr>
          <p:nvPr>
            <p:ph type="sldNum" sz="quarter" idx="5"/>
          </p:nvPr>
        </p:nvSpPr>
        <p:spPr bwMode="auto">
          <a:xfrm>
            <a:off x="4143427" y="9120173"/>
            <a:ext cx="3170138" cy="479538"/>
          </a:xfrm>
          <a:prstGeom prst="rect">
            <a:avLst/>
          </a:prstGeom>
          <a:noFill/>
          <a:ln w="9525">
            <a:noFill/>
            <a:miter lim="800000"/>
            <a:headEnd/>
            <a:tailEnd/>
          </a:ln>
          <a:effectLst/>
        </p:spPr>
        <p:txBody>
          <a:bodyPr vert="horz" wrap="square" lIns="91293" tIns="45647" rIns="91293" bIns="45647" numCol="1" anchor="b" anchorCtr="0" compatLnSpc="1">
            <a:prstTxWarp prst="textNoShape">
              <a:avLst/>
            </a:prstTxWarp>
          </a:bodyPr>
          <a:lstStyle>
            <a:lvl1pPr algn="r">
              <a:defRPr>
                <a:effectLst/>
                <a:latin typeface="Arial" pitchFamily="34" charset="0"/>
              </a:defRPr>
            </a:lvl1pPr>
          </a:lstStyle>
          <a:p>
            <a:pPr>
              <a:defRPr/>
            </a:pPr>
            <a:fld id="{2C2EF88F-5B7A-4DCC-9633-96401D063EB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fr-FR" dirty="0" smtClean="0"/>
          </a:p>
        </p:txBody>
      </p:sp>
      <p:sp>
        <p:nvSpPr>
          <p:cNvPr id="24580" name="Slide Number Placeholder 3"/>
          <p:cNvSpPr>
            <a:spLocks noGrp="1"/>
          </p:cNvSpPr>
          <p:nvPr>
            <p:ph type="sldNum" sz="quarter" idx="5"/>
          </p:nvPr>
        </p:nvSpPr>
        <p:spPr>
          <a:noFill/>
        </p:spPr>
        <p:txBody>
          <a:bodyPr/>
          <a:lstStyle/>
          <a:p>
            <a:fld id="{58643619-3686-461C-BFB2-05B5E113E426}"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fr-FR" dirty="0" smtClean="0"/>
          </a:p>
        </p:txBody>
      </p:sp>
      <p:sp>
        <p:nvSpPr>
          <p:cNvPr id="25604" name="Slide Number Placeholder 3"/>
          <p:cNvSpPr>
            <a:spLocks noGrp="1"/>
          </p:cNvSpPr>
          <p:nvPr>
            <p:ph type="sldNum" sz="quarter" idx="5"/>
          </p:nvPr>
        </p:nvSpPr>
        <p:spPr>
          <a:noFill/>
        </p:spPr>
        <p:txBody>
          <a:bodyPr/>
          <a:lstStyle/>
          <a:p>
            <a:fld id="{1F34782E-6355-4060-8E32-D2A4D7A7856A}"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endParaRPr lang="fr-FR" dirty="0" smtClean="0"/>
          </a:p>
        </p:txBody>
      </p:sp>
      <p:sp>
        <p:nvSpPr>
          <p:cNvPr id="26628" name="Espace réservé du numéro de diapositive 3"/>
          <p:cNvSpPr>
            <a:spLocks noGrp="1"/>
          </p:cNvSpPr>
          <p:nvPr>
            <p:ph type="sldNum" sz="quarter" idx="5"/>
          </p:nvPr>
        </p:nvSpPr>
        <p:spPr>
          <a:noFill/>
        </p:spPr>
        <p:txBody>
          <a:bodyPr/>
          <a:lstStyle/>
          <a:p>
            <a:fld id="{D4EB9C77-5DF5-45F5-A942-B7A40B988AA4}" type="slidenum">
              <a:rPr lang="en-US" smtClean="0"/>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endParaRPr lang="fr-FR" dirty="0" smtClean="0"/>
          </a:p>
        </p:txBody>
      </p:sp>
      <p:sp>
        <p:nvSpPr>
          <p:cNvPr id="26628" name="Espace réservé du numéro de diapositive 3"/>
          <p:cNvSpPr>
            <a:spLocks noGrp="1"/>
          </p:cNvSpPr>
          <p:nvPr>
            <p:ph type="sldNum" sz="quarter" idx="5"/>
          </p:nvPr>
        </p:nvSpPr>
        <p:spPr>
          <a:noFill/>
        </p:spPr>
        <p:txBody>
          <a:bodyPr/>
          <a:lstStyle/>
          <a:p>
            <a:fld id="{D4EB9C77-5DF5-45F5-A942-B7A40B988AA4}" type="slidenum">
              <a:rPr lang="en-US" smtClean="0"/>
              <a:pPr/>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fr-FR" dirty="0" smtClean="0"/>
          </a:p>
        </p:txBody>
      </p:sp>
      <p:sp>
        <p:nvSpPr>
          <p:cNvPr id="27652" name="Slide Number Placeholder 3"/>
          <p:cNvSpPr>
            <a:spLocks noGrp="1"/>
          </p:cNvSpPr>
          <p:nvPr>
            <p:ph type="sldNum" sz="quarter" idx="5"/>
          </p:nvPr>
        </p:nvSpPr>
        <p:spPr>
          <a:noFill/>
        </p:spPr>
        <p:txBody>
          <a:bodyPr/>
          <a:lstStyle/>
          <a:p>
            <a:fld id="{F5025E6A-D68F-44A7-BA67-FDF752771530}"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2" name="Rectangle 18"/>
          <p:cNvSpPr>
            <a:spLocks noChangeArrowheads="1"/>
          </p:cNvSpPr>
          <p:nvPr userDrawn="1"/>
        </p:nvSpPr>
        <p:spPr bwMode="auto">
          <a:xfrm>
            <a:off x="728134" y="8743890"/>
            <a:ext cx="5410200" cy="400110"/>
          </a:xfrm>
          <a:prstGeom prst="rect">
            <a:avLst/>
          </a:prstGeom>
          <a:noFill/>
          <a:ln w="9525">
            <a:noFill/>
            <a:miter lim="800000"/>
            <a:headEnd/>
            <a:tailEnd/>
          </a:ln>
        </p:spPr>
        <p:txBody>
          <a:bodyPr anchor="ctr">
            <a:spAutoFit/>
          </a:bodyPr>
          <a:lstStyle/>
          <a:p>
            <a:pPr algn="ctr" rtl="0" fontAlgn="base">
              <a:spcBef>
                <a:spcPct val="0"/>
              </a:spcBef>
              <a:spcAft>
                <a:spcPct val="0"/>
              </a:spcAft>
            </a:pPr>
            <a:r>
              <a:rPr lang="en-GB" sz="1000" i="1" kern="1200" dirty="0" smtClean="0">
                <a:solidFill>
                  <a:schemeClr val="bg1">
                    <a:lumMod val="50000"/>
                  </a:schemeClr>
                </a:solidFill>
                <a:latin typeface="+mn-lt"/>
                <a:ea typeface="+mn-ea"/>
                <a:cs typeface="+mn-cs"/>
              </a:rPr>
              <a:t>© 2010 </a:t>
            </a:r>
            <a:r>
              <a:rPr lang="fr-FR" sz="1000" i="1" kern="1200" dirty="0" smtClean="0">
                <a:solidFill>
                  <a:schemeClr val="bg1">
                    <a:lumMod val="50000"/>
                  </a:schemeClr>
                </a:solidFill>
                <a:latin typeface="+mn-lt"/>
                <a:ea typeface="+mn-ea"/>
                <a:cs typeface="+mn-cs"/>
              </a:rPr>
              <a:t>Les images, textes et illustrations de ce document sont protégés par le droit d'auteur.</a:t>
            </a:r>
          </a:p>
          <a:p>
            <a:pPr algn="ctr" rtl="0" fontAlgn="base">
              <a:spcBef>
                <a:spcPct val="0"/>
              </a:spcBef>
              <a:spcAft>
                <a:spcPct val="0"/>
              </a:spcAft>
            </a:pPr>
            <a:r>
              <a:rPr lang="fr-FR" sz="1000" i="1" kern="1200" dirty="0" smtClean="0">
                <a:solidFill>
                  <a:schemeClr val="bg1">
                    <a:lumMod val="50000"/>
                  </a:schemeClr>
                </a:solidFill>
                <a:latin typeface="+mn-lt"/>
                <a:ea typeface="+mn-ea"/>
                <a:cs typeface="+mn-cs"/>
              </a:rPr>
              <a:t>Elles ne peuvent donc pas librement être utilisées sans  le consentement explicite d’iCognitive</a:t>
            </a:r>
            <a:endParaRPr lang="en-US" sz="1000" i="1" kern="1200" dirty="0">
              <a:solidFill>
                <a:schemeClr val="bg1">
                  <a:lumMod val="50000"/>
                </a:schemeClr>
              </a:solidFill>
              <a:latin typeface="+mn-lt"/>
              <a:ea typeface="+mn-ea"/>
              <a:cs typeface="+mn-cs"/>
            </a:endParaRPr>
          </a:p>
        </p:txBody>
      </p:sp>
      <p:sp>
        <p:nvSpPr>
          <p:cNvPr id="11" name="Title 1"/>
          <p:cNvSpPr>
            <a:spLocks noGrp="1"/>
          </p:cNvSpPr>
          <p:nvPr>
            <p:ph type="title" hasCustomPrompt="1"/>
          </p:nvPr>
        </p:nvSpPr>
        <p:spPr>
          <a:xfrm>
            <a:off x="685800" y="3352800"/>
            <a:ext cx="5486400" cy="2438400"/>
          </a:xfrm>
          <a:ln>
            <a:solidFill>
              <a:schemeClr val="accent2">
                <a:lumMod val="50000"/>
              </a:schemeClr>
            </a:solidFill>
          </a:ln>
        </p:spPr>
        <p:txBody>
          <a:bodyPr anchor="ctr"/>
          <a:lstStyle>
            <a:lvl1pPr algn="ctr">
              <a:defRPr sz="4000" b="0">
                <a:solidFill>
                  <a:schemeClr val="bg2">
                    <a:lumMod val="50000"/>
                  </a:schemeClr>
                </a:solidFill>
              </a:defRPr>
            </a:lvl1pPr>
          </a:lstStyle>
          <a:p>
            <a:r>
              <a:rPr lang="en-US" dirty="0" smtClean="0"/>
              <a:t>Click to edit master title style</a:t>
            </a:r>
            <a:endParaRPr lang="en-SG" dirty="0"/>
          </a:p>
        </p:txBody>
      </p:sp>
      <p:pic>
        <p:nvPicPr>
          <p:cNvPr id="15" name="Picture 6" descr="scc_logo"/>
          <p:cNvPicPr>
            <a:picLocks noChangeAspect="1" noChangeArrowheads="1"/>
          </p:cNvPicPr>
          <p:nvPr userDrawn="1"/>
        </p:nvPicPr>
        <p:blipFill>
          <a:blip r:embed="rId2" cstate="print"/>
          <a:srcRect/>
          <a:stretch>
            <a:fillRect/>
          </a:stretch>
        </p:blipFill>
        <p:spPr bwMode="auto">
          <a:xfrm>
            <a:off x="4343400" y="990600"/>
            <a:ext cx="1851025" cy="609600"/>
          </a:xfrm>
          <a:prstGeom prst="rect">
            <a:avLst/>
          </a:prstGeom>
          <a:noFill/>
          <a:ln w="9525">
            <a:noFill/>
            <a:miter lim="800000"/>
            <a:headEnd/>
            <a:tailEnd/>
          </a:ln>
        </p:spPr>
      </p:pic>
      <p:pic>
        <p:nvPicPr>
          <p:cNvPr id="7" name="Picture 6" descr="Logo_colored-01.jpg"/>
          <p:cNvPicPr>
            <a:picLocks noChangeAspect="1"/>
          </p:cNvPicPr>
          <p:nvPr userDrawn="1"/>
        </p:nvPicPr>
        <p:blipFill>
          <a:blip r:embed="rId3" cstate="print"/>
          <a:stretch>
            <a:fillRect/>
          </a:stretch>
        </p:blipFill>
        <p:spPr>
          <a:xfrm>
            <a:off x="457200" y="391391"/>
            <a:ext cx="2057400" cy="158980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22" name="Rectangle 18"/>
          <p:cNvSpPr>
            <a:spLocks noChangeArrowheads="1"/>
          </p:cNvSpPr>
          <p:nvPr userDrawn="1"/>
        </p:nvSpPr>
        <p:spPr bwMode="auto">
          <a:xfrm>
            <a:off x="728134" y="8743890"/>
            <a:ext cx="5410200" cy="400110"/>
          </a:xfrm>
          <a:prstGeom prst="rect">
            <a:avLst/>
          </a:prstGeom>
          <a:noFill/>
          <a:ln w="9525">
            <a:noFill/>
            <a:miter lim="800000"/>
            <a:headEnd/>
            <a:tailEnd/>
          </a:ln>
        </p:spPr>
        <p:txBody>
          <a:bodyPr anchor="ctr">
            <a:spAutoFit/>
          </a:bodyPr>
          <a:lstStyle/>
          <a:p>
            <a:pPr algn="ctr" rtl="0" fontAlgn="base">
              <a:spcBef>
                <a:spcPct val="0"/>
              </a:spcBef>
              <a:spcAft>
                <a:spcPct val="0"/>
              </a:spcAft>
            </a:pPr>
            <a:r>
              <a:rPr lang="en-GB" sz="1000" i="1" kern="1200" dirty="0" smtClean="0">
                <a:solidFill>
                  <a:schemeClr val="bg1">
                    <a:lumMod val="50000"/>
                  </a:schemeClr>
                </a:solidFill>
                <a:latin typeface="+mn-lt"/>
                <a:ea typeface="+mn-ea"/>
                <a:cs typeface="+mn-cs"/>
              </a:rPr>
              <a:t>© 2010 </a:t>
            </a:r>
            <a:r>
              <a:rPr lang="fr-FR" sz="1000" i="1" kern="1200" dirty="0" smtClean="0">
                <a:solidFill>
                  <a:schemeClr val="bg1">
                    <a:lumMod val="50000"/>
                  </a:schemeClr>
                </a:solidFill>
                <a:latin typeface="+mn-lt"/>
                <a:ea typeface="+mn-ea"/>
                <a:cs typeface="+mn-cs"/>
              </a:rPr>
              <a:t>Les images, textes et illustrations de ce document sont protégés par le droit d'auteur.</a:t>
            </a:r>
          </a:p>
          <a:p>
            <a:pPr algn="ctr" rtl="0" fontAlgn="base">
              <a:spcBef>
                <a:spcPct val="0"/>
              </a:spcBef>
              <a:spcAft>
                <a:spcPct val="0"/>
              </a:spcAft>
            </a:pPr>
            <a:r>
              <a:rPr lang="fr-FR" sz="1000" i="1" kern="1200" dirty="0" smtClean="0">
                <a:solidFill>
                  <a:schemeClr val="bg1">
                    <a:lumMod val="50000"/>
                  </a:schemeClr>
                </a:solidFill>
                <a:latin typeface="+mn-lt"/>
                <a:ea typeface="+mn-ea"/>
                <a:cs typeface="+mn-cs"/>
              </a:rPr>
              <a:t>Elles ne peuvent donc pas librement être utilisées sans  le consentement explicite d’iCognitive</a:t>
            </a:r>
            <a:endParaRPr lang="en-US" sz="1000" i="1" kern="1200" dirty="0">
              <a:solidFill>
                <a:schemeClr val="bg1">
                  <a:lumMod val="50000"/>
                </a:schemeClr>
              </a:solidFill>
              <a:latin typeface="+mn-lt"/>
              <a:ea typeface="+mn-ea"/>
              <a:cs typeface="+mn-cs"/>
            </a:endParaRPr>
          </a:p>
        </p:txBody>
      </p:sp>
      <p:sp>
        <p:nvSpPr>
          <p:cNvPr id="11" name="Title 1"/>
          <p:cNvSpPr>
            <a:spLocks noGrp="1"/>
          </p:cNvSpPr>
          <p:nvPr>
            <p:ph type="title" hasCustomPrompt="1"/>
          </p:nvPr>
        </p:nvSpPr>
        <p:spPr>
          <a:xfrm>
            <a:off x="685800" y="3352800"/>
            <a:ext cx="5486400" cy="2438400"/>
          </a:xfrm>
          <a:ln>
            <a:solidFill>
              <a:schemeClr val="accent2">
                <a:lumMod val="50000"/>
              </a:schemeClr>
            </a:solidFill>
          </a:ln>
        </p:spPr>
        <p:txBody>
          <a:bodyPr anchor="ctr"/>
          <a:lstStyle>
            <a:lvl1pPr algn="ctr">
              <a:defRPr sz="4000" b="0">
                <a:solidFill>
                  <a:schemeClr val="bg2">
                    <a:lumMod val="50000"/>
                  </a:schemeClr>
                </a:solidFill>
              </a:defRPr>
            </a:lvl1pPr>
          </a:lstStyle>
          <a:p>
            <a:r>
              <a:rPr lang="en-US" dirty="0" smtClean="0"/>
              <a:t>Click to edit master title style</a:t>
            </a:r>
            <a:endParaRPr lang="en-SG" dirty="0"/>
          </a:p>
        </p:txBody>
      </p:sp>
      <p:pic>
        <p:nvPicPr>
          <p:cNvPr id="5" name="Picture 4" descr="Logo_colored-01.jpg"/>
          <p:cNvPicPr>
            <a:picLocks noChangeAspect="1"/>
          </p:cNvPicPr>
          <p:nvPr userDrawn="1"/>
        </p:nvPicPr>
        <p:blipFill>
          <a:blip r:embed="rId2" cstate="print"/>
          <a:stretch>
            <a:fillRect/>
          </a:stretch>
        </p:blipFill>
        <p:spPr>
          <a:xfrm>
            <a:off x="457200" y="391391"/>
            <a:ext cx="2057400" cy="15898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8" name="Line 23"/>
          <p:cNvSpPr>
            <a:spLocks noChangeShapeType="1"/>
          </p:cNvSpPr>
          <p:nvPr/>
        </p:nvSpPr>
        <p:spPr bwMode="auto">
          <a:xfrm>
            <a:off x="342900" y="2540000"/>
            <a:ext cx="0" cy="0"/>
          </a:xfrm>
          <a:prstGeom prst="line">
            <a:avLst/>
          </a:prstGeom>
          <a:noFill/>
          <a:ln w="9525">
            <a:solidFill>
              <a:schemeClr val="tx1"/>
            </a:solidFill>
            <a:round/>
            <a:headEnd/>
            <a:tailEnd/>
          </a:ln>
          <a:effectLst/>
        </p:spPr>
        <p:txBody>
          <a:bodyPr/>
          <a:lstStyle/>
          <a:p>
            <a:pPr>
              <a:defRPr/>
            </a:pPr>
            <a:endParaRPr lang="en-SG" dirty="0">
              <a:effectLst>
                <a:outerShdw blurRad="38100" dist="38100" dir="2700000" algn="tl">
                  <a:srgbClr val="000000">
                    <a:alpha val="43137"/>
                  </a:srgbClr>
                </a:outerShdw>
              </a:effectLst>
              <a:latin typeface="Arial" pitchFamily="34" charset="0"/>
            </a:endParaRPr>
          </a:p>
        </p:txBody>
      </p:sp>
      <p:sp>
        <p:nvSpPr>
          <p:cNvPr id="7185" name="Rectangle 17"/>
          <p:cNvSpPr>
            <a:spLocks noGrp="1" noChangeArrowheads="1"/>
          </p:cNvSpPr>
          <p:nvPr>
            <p:ph type="ctrTitle" hasCustomPrompt="1"/>
          </p:nvPr>
        </p:nvSpPr>
        <p:spPr>
          <a:xfrm>
            <a:off x="457200" y="533400"/>
            <a:ext cx="5943600" cy="1219200"/>
          </a:xfrm>
        </p:spPr>
        <p:txBody>
          <a:bodyPr/>
          <a:lstStyle>
            <a:lvl1pPr marL="0" indent="0" algn="l" defTabSz="914400" rtl="0" eaLnBrk="1" latinLnBrk="0" hangingPunct="1">
              <a:spcBef>
                <a:spcPct val="20000"/>
              </a:spcBef>
              <a:buClr>
                <a:srgbClr val="C00000"/>
              </a:buClr>
              <a:buFont typeface="Arial" pitchFamily="34" charset="0"/>
              <a:buNone/>
              <a:defRPr lang="en-US" sz="2800" kern="1200" dirty="0">
                <a:solidFill>
                  <a:srgbClr val="007FB2"/>
                </a:solidFill>
                <a:latin typeface="+mn-lt"/>
                <a:ea typeface="+mn-ea"/>
                <a:cs typeface="+mn-cs"/>
              </a:defRPr>
            </a:lvl1pPr>
          </a:lstStyle>
          <a:p>
            <a:r>
              <a:rPr lang="en-US" dirty="0" smtClean="0"/>
              <a:t>CLICK TO EDIT MASTER TITLE STYLE</a:t>
            </a:r>
            <a:endParaRPr lang="en-US" dirty="0"/>
          </a:p>
        </p:txBody>
      </p:sp>
      <p:sp>
        <p:nvSpPr>
          <p:cNvPr id="7186" name="Rectangle 18"/>
          <p:cNvSpPr>
            <a:spLocks noGrp="1" noChangeArrowheads="1"/>
          </p:cNvSpPr>
          <p:nvPr>
            <p:ph type="subTitle" idx="1"/>
          </p:nvPr>
        </p:nvSpPr>
        <p:spPr>
          <a:xfrm>
            <a:off x="410028" y="2104572"/>
            <a:ext cx="6019800" cy="609600"/>
          </a:xfrm>
        </p:spPr>
        <p:txBody>
          <a:bodyPr/>
          <a:lstStyle>
            <a:lvl1pPr marL="0" indent="0" algn="l">
              <a:buFont typeface="Wingdings" pitchFamily="2" charset="2"/>
              <a:buNone/>
              <a:defRPr lang="en-US" sz="2000" dirty="0">
                <a:solidFill>
                  <a:schemeClr val="bg2">
                    <a:lumMod val="50000"/>
                  </a:schemeClr>
                </a:solidFill>
                <a:latin typeface="Calibri" pitchFamily="34" charset="0"/>
                <a:ea typeface="+mn-ea"/>
                <a:cs typeface="+mn-cs"/>
              </a:defRPr>
            </a:lvl1pPr>
          </a:lstStyle>
          <a:p>
            <a:pPr marL="0" lvl="0" indent="0" algn="l" rtl="0" eaLnBrk="0" fontAlgn="base" hangingPunct="0">
              <a:spcBef>
                <a:spcPts val="0"/>
              </a:spcBef>
              <a:spcAft>
                <a:spcPct val="0"/>
              </a:spcAft>
              <a:buClr>
                <a:schemeClr val="accent2">
                  <a:lumMod val="50000"/>
                </a:schemeClr>
              </a:buClr>
              <a:buSzPct val="75000"/>
              <a:buFont typeface="Wingdings" pitchFamily="2" charset="2"/>
              <a:buNone/>
            </a:pPr>
            <a:r>
              <a:rPr lang="en-US" dirty="0"/>
              <a:t>Click to edit Master subtitle style</a:t>
            </a:r>
          </a:p>
        </p:txBody>
      </p:sp>
      <p:pic>
        <p:nvPicPr>
          <p:cNvPr id="6" name="Picture 4"/>
          <p:cNvPicPr>
            <a:picLocks noChangeAspect="1" noChangeArrowheads="1"/>
          </p:cNvPicPr>
          <p:nvPr userDrawn="1"/>
        </p:nvPicPr>
        <p:blipFill>
          <a:blip r:embed="rId2" cstate="print"/>
          <a:srcRect/>
          <a:stretch>
            <a:fillRect/>
          </a:stretch>
        </p:blipFill>
        <p:spPr bwMode="auto">
          <a:xfrm>
            <a:off x="2895600" y="8686800"/>
            <a:ext cx="1081964" cy="327868"/>
          </a:xfrm>
          <a:prstGeom prst="rect">
            <a:avLst/>
          </a:prstGeom>
          <a:noFill/>
          <a:ln w="12700">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5" name="Line 19"/>
          <p:cNvSpPr>
            <a:spLocks noChangeShapeType="1"/>
          </p:cNvSpPr>
          <p:nvPr/>
        </p:nvSpPr>
        <p:spPr bwMode="auto">
          <a:xfrm>
            <a:off x="342900" y="2540000"/>
            <a:ext cx="0" cy="0"/>
          </a:xfrm>
          <a:prstGeom prst="line">
            <a:avLst/>
          </a:prstGeom>
          <a:noFill/>
          <a:ln w="9525">
            <a:solidFill>
              <a:schemeClr val="tx1"/>
            </a:solidFill>
            <a:round/>
            <a:headEnd/>
            <a:tailEnd/>
          </a:ln>
          <a:effectLst/>
        </p:spPr>
        <p:txBody>
          <a:bodyPr/>
          <a:lstStyle/>
          <a:p>
            <a:pPr>
              <a:defRPr/>
            </a:pPr>
            <a:endParaRPr lang="en-SG" dirty="0">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hasCustomPrompt="1"/>
          </p:nvPr>
        </p:nvSpPr>
        <p:spPr>
          <a:xfrm>
            <a:off x="361950" y="8474"/>
            <a:ext cx="6172200" cy="685800"/>
          </a:xfrm>
        </p:spPr>
        <p:txBody>
          <a:bodyPr anchor="t"/>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81B4"/>
                </a:solidFill>
                <a:latin typeface="+mn-lt"/>
                <a:ea typeface="+mn-ea"/>
                <a:cs typeface="+mn-cs"/>
              </a:defRPr>
            </a:lvl1pPr>
          </a:lstStyle>
          <a:p>
            <a:r>
              <a:rPr lang="en-US" dirty="0" smtClean="0"/>
              <a:t>CLICK TO EDIT MASTER TITLE STYLE</a:t>
            </a:r>
            <a:endParaRPr lang="en-SG" dirty="0"/>
          </a:p>
        </p:txBody>
      </p:sp>
      <p:sp>
        <p:nvSpPr>
          <p:cNvPr id="3" name="Content Placeholder 2"/>
          <p:cNvSpPr>
            <a:spLocks noGrp="1"/>
          </p:cNvSpPr>
          <p:nvPr>
            <p:ph idx="1"/>
          </p:nvPr>
        </p:nvSpPr>
        <p:spPr>
          <a:xfrm>
            <a:off x="342900" y="838200"/>
            <a:ext cx="6172200" cy="7696200"/>
          </a:xfrm>
        </p:spPr>
        <p:txBody>
          <a:bodyPr/>
          <a:lstStyle>
            <a:lvl1pPr marL="0" indent="0">
              <a:spcBef>
                <a:spcPts val="0"/>
              </a:spcBef>
              <a:buNone/>
              <a:defRPr sz="2000">
                <a:solidFill>
                  <a:srgbClr val="0081B4"/>
                </a:solidFill>
              </a:defRPr>
            </a:lvl1pPr>
            <a:lvl2pPr marL="0" indent="0">
              <a:spcBef>
                <a:spcPts val="0"/>
              </a:spcBef>
              <a:buNone/>
              <a:defRPr sz="1400">
                <a:solidFill>
                  <a:schemeClr val="bg2">
                    <a:lumMod val="50000"/>
                  </a:schemeClr>
                </a:solidFill>
              </a:defRPr>
            </a:lvl2pPr>
            <a:lvl3pPr marL="0" indent="0">
              <a:spcBef>
                <a:spcPts val="0"/>
              </a:spcBef>
              <a:buNone/>
              <a:defRPr sz="1200">
                <a:solidFill>
                  <a:srgbClr val="0081B4"/>
                </a:solidFill>
              </a:defRPr>
            </a:lvl3pPr>
            <a:lvl4pPr marL="0" indent="0">
              <a:spcBef>
                <a:spcPts val="0"/>
              </a:spcBef>
              <a:buNone/>
              <a:defRPr sz="1000">
                <a:solidFill>
                  <a:schemeClr val="bg2">
                    <a:lumMod val="50000"/>
                  </a:schemeClr>
                </a:solidFill>
              </a:defRPr>
            </a:lvl4pPr>
            <a:lvl5pPr marL="0" indent="0">
              <a:spcBef>
                <a:spcPts val="0"/>
              </a:spcBef>
              <a:buNone/>
              <a:defRPr sz="900">
                <a:solidFill>
                  <a:srgbClr val="0081B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20" name="Rectangle 2"/>
          <p:cNvSpPr>
            <a:spLocks noGrp="1" noChangeArrowheads="1"/>
          </p:cNvSpPr>
          <p:nvPr>
            <p:ph type="sldNum" sz="quarter" idx="10"/>
          </p:nvPr>
        </p:nvSpPr>
        <p:spPr>
          <a:xfrm>
            <a:off x="6019800" y="8466668"/>
            <a:ext cx="590550" cy="495300"/>
          </a:xfrm>
        </p:spPr>
        <p:txBody>
          <a:bodyPr/>
          <a:lstStyle>
            <a:lvl1pPr>
              <a:defRPr>
                <a:solidFill>
                  <a:schemeClr val="tx1"/>
                </a:solidFill>
              </a:defRPr>
            </a:lvl1pPr>
          </a:lstStyle>
          <a:p>
            <a:pPr>
              <a:defRPr/>
            </a:pPr>
            <a:fld id="{6825B022-DDBF-41AA-B24C-2AFE910E8A64}" type="slidenum">
              <a:rPr lang="en-US"/>
              <a:pPr>
                <a:defRPr/>
              </a:pPr>
              <a:t>‹#›</a:t>
            </a:fld>
            <a:endParaRPr lang="en-US" dirty="0"/>
          </a:p>
        </p:txBody>
      </p:sp>
      <p:pic>
        <p:nvPicPr>
          <p:cNvPr id="7" name="Picture 4"/>
          <p:cNvPicPr>
            <a:picLocks noChangeAspect="1" noChangeArrowheads="1"/>
          </p:cNvPicPr>
          <p:nvPr userDrawn="1"/>
        </p:nvPicPr>
        <p:blipFill>
          <a:blip r:embed="rId2" cstate="print"/>
          <a:srcRect/>
          <a:stretch>
            <a:fillRect/>
          </a:stretch>
        </p:blipFill>
        <p:spPr bwMode="auto">
          <a:xfrm>
            <a:off x="2895600" y="8686800"/>
            <a:ext cx="1081964" cy="327868"/>
          </a:xfrm>
          <a:prstGeom prst="rect">
            <a:avLst/>
          </a:prstGeom>
          <a:noFill/>
          <a:ln w="12700">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52400"/>
            <a:ext cx="6172200" cy="838200"/>
          </a:xfrm>
        </p:spPr>
        <p:txBody>
          <a:bodyPr/>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7FB2"/>
                </a:solidFill>
                <a:latin typeface="+mn-lt"/>
                <a:ea typeface="+mn-ea"/>
                <a:cs typeface="+mn-cs"/>
              </a:defRPr>
            </a:lvl1pPr>
          </a:lstStyle>
          <a:p>
            <a:r>
              <a:rPr lang="en-US" dirty="0" smtClean="0"/>
              <a:t>CLICK TO EDIT MASTER TITLE STYLE</a:t>
            </a:r>
            <a:endParaRPr lang="en-SG" dirty="0"/>
          </a:p>
        </p:txBody>
      </p:sp>
      <p:sp>
        <p:nvSpPr>
          <p:cNvPr id="3" name="Rectangle 2"/>
          <p:cNvSpPr>
            <a:spLocks noGrp="1" noChangeArrowheads="1"/>
          </p:cNvSpPr>
          <p:nvPr>
            <p:ph type="sldNum" sz="quarter" idx="10"/>
          </p:nvPr>
        </p:nvSpPr>
        <p:spPr>
          <a:xfrm>
            <a:off x="5990166" y="8483602"/>
            <a:ext cx="571500" cy="457201"/>
          </a:xfrm>
          <a:ln/>
        </p:spPr>
        <p:txBody>
          <a:bodyPr/>
          <a:lstStyle>
            <a:lvl1pPr>
              <a:defRPr/>
            </a:lvl1pPr>
          </a:lstStyle>
          <a:p>
            <a:pPr>
              <a:defRPr/>
            </a:pPr>
            <a:fld id="{9238B058-ABAD-4D82-A612-D833F382406F}" type="slidenum">
              <a:rPr lang="en-US"/>
              <a:pPr>
                <a:defRPr/>
              </a:pPr>
              <a:t>‹#›</a:t>
            </a:fld>
            <a:endParaRPr lang="en-US" dirty="0"/>
          </a:p>
        </p:txBody>
      </p:sp>
      <p:pic>
        <p:nvPicPr>
          <p:cNvPr id="4" name="Picture 4"/>
          <p:cNvPicPr>
            <a:picLocks noChangeAspect="1" noChangeArrowheads="1"/>
          </p:cNvPicPr>
          <p:nvPr userDrawn="1"/>
        </p:nvPicPr>
        <p:blipFill>
          <a:blip r:embed="rId2" cstate="print"/>
          <a:srcRect/>
          <a:stretch>
            <a:fillRect/>
          </a:stretch>
        </p:blipFill>
        <p:spPr bwMode="auto">
          <a:xfrm>
            <a:off x="2895600" y="8686800"/>
            <a:ext cx="1081964" cy="327868"/>
          </a:xfrm>
          <a:prstGeom prst="rect">
            <a:avLst/>
          </a:prstGeom>
          <a:noFill/>
          <a:ln w="12700">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52400"/>
            <a:ext cx="6172200" cy="762000"/>
          </a:xfrm>
        </p:spPr>
        <p:txBody>
          <a:bodyPr/>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7FB2"/>
                </a:solidFill>
                <a:latin typeface="+mn-lt"/>
                <a:ea typeface="+mn-ea"/>
                <a:cs typeface="+mn-cs"/>
              </a:defRPr>
            </a:lvl1pPr>
          </a:lstStyle>
          <a:p>
            <a:r>
              <a:rPr lang="en-US" dirty="0" smtClean="0"/>
              <a:t>CLICK TO EDIT MASTER TITLE STYLE</a:t>
            </a:r>
            <a:endParaRPr lang="en-SG" dirty="0"/>
          </a:p>
        </p:txBody>
      </p:sp>
      <p:sp>
        <p:nvSpPr>
          <p:cNvPr id="3" name="Content Placeholder 2"/>
          <p:cNvSpPr>
            <a:spLocks noGrp="1"/>
          </p:cNvSpPr>
          <p:nvPr>
            <p:ph sz="half" idx="1"/>
          </p:nvPr>
        </p:nvSpPr>
        <p:spPr>
          <a:xfrm>
            <a:off x="342900" y="1066800"/>
            <a:ext cx="3028950" cy="7467600"/>
          </a:xfrm>
        </p:spPr>
        <p:txBody>
          <a:bodyPr/>
          <a:lstStyle>
            <a:lvl1pPr marL="0" indent="0">
              <a:buNone/>
              <a:defRPr sz="2000"/>
            </a:lvl1pPr>
            <a:lvl2pPr marL="0" indent="0">
              <a:buNone/>
              <a:defRPr sz="1400">
                <a:solidFill>
                  <a:schemeClr val="bg2">
                    <a:lumMod val="50000"/>
                  </a:schemeClr>
                </a:solidFill>
              </a:defRPr>
            </a:lvl2pPr>
            <a:lvl3pPr marL="0" indent="0">
              <a:buNone/>
              <a:defRPr sz="1200"/>
            </a:lvl3pPr>
            <a:lvl4pPr marL="0" indent="0">
              <a:buNone/>
              <a:defRPr sz="1000">
                <a:solidFill>
                  <a:schemeClr val="bg2">
                    <a:lumMod val="50000"/>
                  </a:schemeClr>
                </a:solidFill>
              </a:defRPr>
            </a:lvl4pPr>
            <a:lvl5pPr marL="0" indent="0">
              <a:buNone/>
              <a:defRPr sz="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Content Placeholder 3"/>
          <p:cNvSpPr>
            <a:spLocks noGrp="1"/>
          </p:cNvSpPr>
          <p:nvPr>
            <p:ph sz="half" idx="2"/>
          </p:nvPr>
        </p:nvSpPr>
        <p:spPr>
          <a:xfrm>
            <a:off x="3486150" y="1066800"/>
            <a:ext cx="3028950" cy="7467600"/>
          </a:xfrm>
        </p:spPr>
        <p:txBody>
          <a:bodyPr/>
          <a:lstStyle>
            <a:lvl1pPr marL="0" indent="0">
              <a:buNone/>
              <a:defRPr sz="2000"/>
            </a:lvl1pPr>
            <a:lvl2pPr marL="0" indent="0">
              <a:buNone/>
              <a:defRPr sz="1400">
                <a:solidFill>
                  <a:schemeClr val="bg2">
                    <a:lumMod val="50000"/>
                  </a:schemeClr>
                </a:solidFill>
              </a:defRPr>
            </a:lvl2pPr>
            <a:lvl3pPr marL="0" indent="0">
              <a:buNone/>
              <a:defRPr sz="1200"/>
            </a:lvl3pPr>
            <a:lvl4pPr marL="0" indent="0">
              <a:buNone/>
              <a:defRPr sz="1000">
                <a:solidFill>
                  <a:schemeClr val="bg2">
                    <a:lumMod val="50000"/>
                  </a:schemeClr>
                </a:solidFill>
              </a:defRPr>
            </a:lvl4pPr>
            <a:lvl5pPr marL="0" indent="0">
              <a:buNone/>
              <a:defRPr sz="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5" name="Rectangle 2"/>
          <p:cNvSpPr>
            <a:spLocks noGrp="1" noChangeArrowheads="1"/>
          </p:cNvSpPr>
          <p:nvPr>
            <p:ph type="sldNum" sz="quarter" idx="10"/>
          </p:nvPr>
        </p:nvSpPr>
        <p:spPr>
          <a:xfrm>
            <a:off x="6040965" y="8500535"/>
            <a:ext cx="571500" cy="457201"/>
          </a:xfrm>
          <a:ln/>
        </p:spPr>
        <p:txBody>
          <a:bodyPr/>
          <a:lstStyle>
            <a:lvl1pPr>
              <a:defRPr/>
            </a:lvl1pPr>
          </a:lstStyle>
          <a:p>
            <a:pPr>
              <a:defRPr/>
            </a:pPr>
            <a:fld id="{362BB50E-85B9-48F4-9305-ED967C541C29}" type="slidenum">
              <a:rPr lang="en-US"/>
              <a:pPr>
                <a:defRPr/>
              </a:pPr>
              <a:t>‹#›</a:t>
            </a:fld>
            <a:endParaRPr lang="en-US" dirty="0"/>
          </a:p>
        </p:txBody>
      </p:sp>
      <p:pic>
        <p:nvPicPr>
          <p:cNvPr id="6" name="Picture 4"/>
          <p:cNvPicPr>
            <a:picLocks noChangeAspect="1" noChangeArrowheads="1"/>
          </p:cNvPicPr>
          <p:nvPr userDrawn="1"/>
        </p:nvPicPr>
        <p:blipFill>
          <a:blip r:embed="rId2" cstate="print"/>
          <a:srcRect/>
          <a:stretch>
            <a:fillRect/>
          </a:stretch>
        </p:blipFill>
        <p:spPr bwMode="auto">
          <a:xfrm>
            <a:off x="2895600" y="8686800"/>
            <a:ext cx="1081964" cy="327868"/>
          </a:xfrm>
          <a:prstGeom prst="rect">
            <a:avLst/>
          </a:prstGeom>
          <a:noFill/>
          <a:ln w="12700">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52400"/>
            <a:ext cx="6172200" cy="838200"/>
          </a:xfrm>
        </p:spPr>
        <p:txBody>
          <a:bodyPr/>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7FB2"/>
                </a:solidFill>
                <a:latin typeface="+mn-lt"/>
                <a:ea typeface="+mn-ea"/>
                <a:cs typeface="+mn-cs"/>
              </a:defRPr>
            </a:lvl1pPr>
          </a:lstStyle>
          <a:p>
            <a:r>
              <a:rPr lang="en-US" dirty="0" smtClean="0"/>
              <a:t>CLICK TO EDIT MASTER TITLE STYLE</a:t>
            </a:r>
            <a:endParaRPr lang="en-SG" dirty="0"/>
          </a:p>
        </p:txBody>
      </p:sp>
      <p:sp>
        <p:nvSpPr>
          <p:cNvPr id="3" name="Text Placeholder 2"/>
          <p:cNvSpPr>
            <a:spLocks noGrp="1"/>
          </p:cNvSpPr>
          <p:nvPr>
            <p:ph type="body" idx="1"/>
          </p:nvPr>
        </p:nvSpPr>
        <p:spPr>
          <a:xfrm>
            <a:off x="348342" y="1143000"/>
            <a:ext cx="3030141" cy="1003300"/>
          </a:xfrm>
        </p:spPr>
        <p:txBody>
          <a:bodyPr anchor="ctr"/>
          <a:lstStyle>
            <a:lvl1pPr marL="0" indent="0">
              <a:buNone/>
              <a:defRPr sz="2400" b="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2900" y="2286000"/>
            <a:ext cx="3030141" cy="6248400"/>
          </a:xfrm>
        </p:spPr>
        <p:txBody>
          <a:bodyPr/>
          <a:lstStyle>
            <a:lvl1pPr marL="0" indent="0">
              <a:buNone/>
              <a:defRPr sz="2000">
                <a:solidFill>
                  <a:srgbClr val="0081B4"/>
                </a:solidFill>
              </a:defRPr>
            </a:lvl1pPr>
            <a:lvl2pPr marL="0" indent="0">
              <a:buNone/>
              <a:defRPr sz="1400"/>
            </a:lvl2pPr>
            <a:lvl3pPr marL="0" indent="0">
              <a:buNone/>
              <a:defRPr sz="1200">
                <a:solidFill>
                  <a:srgbClr val="0081B4"/>
                </a:solidFill>
              </a:defRPr>
            </a:lvl3pPr>
            <a:lvl4pPr marL="0" indent="0">
              <a:buNone/>
              <a:defRPr sz="1000"/>
            </a:lvl4pPr>
            <a:lvl5pPr marL="0" indent="0">
              <a:buNone/>
              <a:defRPr sz="900">
                <a:solidFill>
                  <a:srgbClr val="0081B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5" name="Text Placeholder 4"/>
          <p:cNvSpPr>
            <a:spLocks noGrp="1"/>
          </p:cNvSpPr>
          <p:nvPr>
            <p:ph type="body" sz="quarter" idx="3"/>
          </p:nvPr>
        </p:nvSpPr>
        <p:spPr>
          <a:xfrm>
            <a:off x="3490686" y="1159037"/>
            <a:ext cx="3031331" cy="991496"/>
          </a:xfrm>
        </p:spPr>
        <p:txBody>
          <a:bodyPr anchor="ctr"/>
          <a:lstStyle>
            <a:lvl1pPr marL="0" indent="0">
              <a:buNone/>
              <a:defRPr sz="2400" b="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483769" y="2286000"/>
            <a:ext cx="3031331" cy="6248400"/>
          </a:xfrm>
        </p:spPr>
        <p:txBody>
          <a:bodyPr/>
          <a:lstStyle>
            <a:lvl1pPr marL="0" indent="0">
              <a:buNone/>
              <a:defRPr sz="2000">
                <a:solidFill>
                  <a:srgbClr val="0081B4"/>
                </a:solidFill>
              </a:defRPr>
            </a:lvl1pPr>
            <a:lvl2pPr marL="0" indent="0">
              <a:buNone/>
              <a:defRPr sz="1400"/>
            </a:lvl2pPr>
            <a:lvl3pPr marL="0" indent="0">
              <a:buNone/>
              <a:defRPr sz="1200">
                <a:solidFill>
                  <a:srgbClr val="0081B4"/>
                </a:solidFill>
              </a:defRPr>
            </a:lvl3pPr>
            <a:lvl4pPr marL="0" indent="0">
              <a:buNone/>
              <a:defRPr sz="1000"/>
            </a:lvl4pPr>
            <a:lvl5pPr marL="0" indent="0">
              <a:buNone/>
              <a:defRPr sz="900">
                <a:solidFill>
                  <a:srgbClr val="0081B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7" name="Rectangle 2"/>
          <p:cNvSpPr>
            <a:spLocks noGrp="1" noChangeArrowheads="1"/>
          </p:cNvSpPr>
          <p:nvPr>
            <p:ph type="sldNum" sz="quarter" idx="10"/>
          </p:nvPr>
        </p:nvSpPr>
        <p:spPr>
          <a:xfrm>
            <a:off x="6040965" y="8508999"/>
            <a:ext cx="571500" cy="457201"/>
          </a:xfrm>
          <a:ln/>
        </p:spPr>
        <p:txBody>
          <a:bodyPr/>
          <a:lstStyle>
            <a:lvl1pPr>
              <a:defRPr/>
            </a:lvl1pPr>
          </a:lstStyle>
          <a:p>
            <a:pPr>
              <a:defRPr/>
            </a:pPr>
            <a:fld id="{822A15F6-438B-462C-9587-6E94165076DF}" type="slidenum">
              <a:rPr lang="en-US"/>
              <a:pPr>
                <a:defRPr/>
              </a:pPr>
              <a:t>‹#›</a:t>
            </a:fld>
            <a:endParaRPr lang="en-US" dirty="0"/>
          </a:p>
        </p:txBody>
      </p:sp>
      <p:pic>
        <p:nvPicPr>
          <p:cNvPr id="8" name="Picture 4"/>
          <p:cNvPicPr>
            <a:picLocks noChangeAspect="1" noChangeArrowheads="1"/>
          </p:cNvPicPr>
          <p:nvPr userDrawn="1"/>
        </p:nvPicPr>
        <p:blipFill>
          <a:blip r:embed="rId2" cstate="print"/>
          <a:srcRect/>
          <a:stretch>
            <a:fillRect/>
          </a:stretch>
        </p:blipFill>
        <p:spPr bwMode="auto">
          <a:xfrm>
            <a:off x="2895600" y="8686800"/>
            <a:ext cx="1081964" cy="327868"/>
          </a:xfrm>
          <a:prstGeom prst="rect">
            <a:avLst/>
          </a:prstGeom>
          <a:noFill/>
          <a:ln w="12700">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192312"/>
            <a:ext cx="6172200" cy="1143000"/>
          </a:xfrm>
        </p:spPr>
        <p:txBody>
          <a:bodyPr/>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7FB2"/>
                </a:solidFill>
                <a:latin typeface="+mn-lt"/>
                <a:ea typeface="+mn-ea"/>
                <a:cs typeface="+mn-cs"/>
              </a:defRPr>
            </a:lvl1pPr>
          </a:lstStyle>
          <a:p>
            <a:r>
              <a:rPr lang="en-US" dirty="0" smtClean="0"/>
              <a:t>CLICK TO EDIT MASTER TITLE STYLE</a:t>
            </a:r>
            <a:endParaRPr lang="en-SG" dirty="0"/>
          </a:p>
        </p:txBody>
      </p:sp>
      <p:sp>
        <p:nvSpPr>
          <p:cNvPr id="3" name="Vertical Text Placeholder 2"/>
          <p:cNvSpPr>
            <a:spLocks noGrp="1"/>
          </p:cNvSpPr>
          <p:nvPr>
            <p:ph type="body" orient="vert" idx="1" hasCustomPrompt="1"/>
          </p:nvPr>
        </p:nvSpPr>
        <p:spPr>
          <a:xfrm>
            <a:off x="342900" y="1524000"/>
            <a:ext cx="6172200" cy="6553200"/>
          </a:xfrm>
        </p:spPr>
        <p:txBody>
          <a:bodyPr vert="eaVert"/>
          <a:lstStyle>
            <a:lvl1pPr marL="88900" indent="0">
              <a:buNone/>
              <a:defRPr sz="2000"/>
            </a:lvl1pPr>
            <a:lvl2pPr marL="88900" indent="0">
              <a:buNone/>
              <a:defRPr sz="1400">
                <a:solidFill>
                  <a:srgbClr val="0081B4"/>
                </a:solidFill>
              </a:defRPr>
            </a:lvl2pPr>
            <a:lvl3pPr marL="88900" indent="0">
              <a:buNone/>
              <a:defRPr sz="1200"/>
            </a:lvl3pPr>
            <a:lvl4pPr marL="88900" indent="0">
              <a:buNone/>
              <a:defRPr sz="1000">
                <a:solidFill>
                  <a:srgbClr val="0081B4"/>
                </a:solidFill>
              </a:defRPr>
            </a:lvl4pPr>
            <a:lvl5pPr marL="88900" indent="0">
              <a:buNone/>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Rectangle 2"/>
          <p:cNvSpPr>
            <a:spLocks noGrp="1" noChangeArrowheads="1"/>
          </p:cNvSpPr>
          <p:nvPr>
            <p:ph type="sldNum" sz="quarter" idx="10"/>
          </p:nvPr>
        </p:nvSpPr>
        <p:spPr>
          <a:ln/>
        </p:spPr>
        <p:txBody>
          <a:bodyPr/>
          <a:lstStyle>
            <a:lvl1pPr>
              <a:defRPr/>
            </a:lvl1pPr>
          </a:lstStyle>
          <a:p>
            <a:pPr>
              <a:defRPr/>
            </a:pPr>
            <a:fld id="{9C9C6C11-3D6A-4003-8ED9-ACFD2592A2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5181600" y="304800"/>
            <a:ext cx="1333500" cy="8534400"/>
          </a:xfrm>
        </p:spPr>
        <p:txBody>
          <a:bodyPr vert="eaVert"/>
          <a:lstStyle>
            <a:lvl1pPr marL="0" indent="0" algn="l" defTabSz="914400" rtl="0" eaLnBrk="1" fontAlgn="base" latinLnBrk="0" hangingPunct="1">
              <a:spcBef>
                <a:spcPct val="20000"/>
              </a:spcBef>
              <a:spcAft>
                <a:spcPct val="0"/>
              </a:spcAft>
              <a:buClr>
                <a:srgbClr val="C00000"/>
              </a:buClr>
              <a:buFont typeface="Arial" pitchFamily="34" charset="0"/>
              <a:buNone/>
              <a:defRPr lang="en-SG" sz="2800" b="0" kern="1200" dirty="0">
                <a:solidFill>
                  <a:srgbClr val="007FB2"/>
                </a:solidFill>
                <a:latin typeface="+mn-lt"/>
                <a:ea typeface="+mn-ea"/>
                <a:cs typeface="+mn-cs"/>
              </a:defRPr>
            </a:lvl1pPr>
          </a:lstStyle>
          <a:p>
            <a:r>
              <a:rPr lang="en-US" dirty="0" smtClean="0"/>
              <a:t>CLICK TO EDIT MASTER TITLE STYLE</a:t>
            </a:r>
            <a:endParaRPr lang="en-SG" dirty="0"/>
          </a:p>
        </p:txBody>
      </p:sp>
      <p:sp>
        <p:nvSpPr>
          <p:cNvPr id="3" name="Vertical Text Placeholder 2"/>
          <p:cNvSpPr>
            <a:spLocks noGrp="1"/>
          </p:cNvSpPr>
          <p:nvPr>
            <p:ph type="body" orient="vert" idx="1"/>
          </p:nvPr>
        </p:nvSpPr>
        <p:spPr>
          <a:xfrm>
            <a:off x="838200" y="304800"/>
            <a:ext cx="4114800" cy="8534400"/>
          </a:xfrm>
        </p:spPr>
        <p:txBody>
          <a:bodyPr vert="eaVert"/>
          <a:lstStyle>
            <a:lvl1pPr marL="88900" indent="0">
              <a:buNone/>
              <a:defRPr/>
            </a:lvl1pPr>
            <a:lvl2pPr marL="88900" indent="0">
              <a:buNone/>
              <a:defRPr/>
            </a:lvl2pPr>
            <a:lvl3pPr marL="88900" indent="0">
              <a:buNone/>
              <a:defRPr/>
            </a:lvl3pPr>
            <a:lvl4pPr marL="88900" indent="0">
              <a:buNone/>
              <a:defRPr/>
            </a:lvl4pPr>
            <a:lvl5pPr marL="889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Rectangle 2"/>
          <p:cNvSpPr>
            <a:spLocks noGrp="1" noChangeArrowheads="1"/>
          </p:cNvSpPr>
          <p:nvPr>
            <p:ph type="sldNum" sz="quarter" idx="10"/>
          </p:nvPr>
        </p:nvSpPr>
        <p:spPr>
          <a:xfrm rot="5400000">
            <a:off x="171450" y="8320616"/>
            <a:ext cx="571500" cy="457201"/>
          </a:xfrm>
          <a:ln/>
        </p:spPr>
        <p:txBody>
          <a:bodyPr/>
          <a:lstStyle>
            <a:lvl1pPr>
              <a:defRPr/>
            </a:lvl1pPr>
          </a:lstStyle>
          <a:p>
            <a:pPr>
              <a:defRPr/>
            </a:pPr>
            <a:fld id="{DE1E267D-7FDA-425B-8DC8-5981C0B8F8BB}" type="slidenum">
              <a:rPr lang="en-US"/>
              <a:pPr>
                <a:defRPr/>
              </a:pPr>
              <a:t>‹#›</a:t>
            </a:fld>
            <a:endParaRPr lang="en-US" dirty="0"/>
          </a:p>
        </p:txBody>
      </p:sp>
      <p:pic>
        <p:nvPicPr>
          <p:cNvPr id="5" name="Picture 4"/>
          <p:cNvPicPr>
            <a:picLocks noChangeAspect="1" noChangeArrowheads="1"/>
          </p:cNvPicPr>
          <p:nvPr userDrawn="1"/>
        </p:nvPicPr>
        <p:blipFill>
          <a:blip r:embed="rId2" cstate="print"/>
          <a:srcRect/>
          <a:stretch>
            <a:fillRect/>
          </a:stretch>
        </p:blipFill>
        <p:spPr bwMode="auto">
          <a:xfrm rot="5400000">
            <a:off x="-80713" y="4415648"/>
            <a:ext cx="1081964" cy="327868"/>
          </a:xfrm>
          <a:prstGeom prst="rect">
            <a:avLst/>
          </a:prstGeom>
          <a:noFill/>
          <a:ln w="12700">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sldNum" sz="quarter" idx="4"/>
          </p:nvPr>
        </p:nvSpPr>
        <p:spPr bwMode="auto">
          <a:xfrm>
            <a:off x="5956300" y="8602133"/>
            <a:ext cx="571500" cy="4572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effectLst/>
                <a:latin typeface="Calibri" pitchFamily="34" charset="0"/>
              </a:defRPr>
            </a:lvl1pPr>
          </a:lstStyle>
          <a:p>
            <a:pPr>
              <a:defRPr/>
            </a:pPr>
            <a:fld id="{401235A2-C722-4C3C-AD3E-ED02997388CF}" type="slidenum">
              <a:rPr lang="en-US" smtClean="0"/>
              <a:pPr>
                <a:defRPr/>
              </a:pPr>
              <a:t>‹#›</a:t>
            </a:fld>
            <a:endParaRPr lang="en-US" dirty="0"/>
          </a:p>
        </p:txBody>
      </p:sp>
      <p:sp>
        <p:nvSpPr>
          <p:cNvPr id="1028" name="Rectangle 13"/>
          <p:cNvSpPr>
            <a:spLocks noGrp="1" noChangeArrowheads="1"/>
          </p:cNvSpPr>
          <p:nvPr>
            <p:ph type="title"/>
          </p:nvPr>
        </p:nvSpPr>
        <p:spPr bwMode="auto">
          <a:xfrm>
            <a:off x="431802" y="8471"/>
            <a:ext cx="59817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CLICK TO EDIT MASTER TITLE STYLE</a:t>
            </a:r>
          </a:p>
        </p:txBody>
      </p:sp>
      <p:sp>
        <p:nvSpPr>
          <p:cNvPr id="1029" name="Rectangle 14"/>
          <p:cNvSpPr>
            <a:spLocks noGrp="1" noChangeArrowheads="1"/>
          </p:cNvSpPr>
          <p:nvPr>
            <p:ph type="body" idx="1"/>
          </p:nvPr>
        </p:nvSpPr>
        <p:spPr bwMode="auto">
          <a:xfrm>
            <a:off x="431802" y="914400"/>
            <a:ext cx="5981700" cy="769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6163" name="Line 19"/>
          <p:cNvSpPr>
            <a:spLocks noChangeShapeType="1"/>
          </p:cNvSpPr>
          <p:nvPr/>
        </p:nvSpPr>
        <p:spPr bwMode="auto">
          <a:xfrm>
            <a:off x="342900" y="2540000"/>
            <a:ext cx="0" cy="0"/>
          </a:xfrm>
          <a:prstGeom prst="line">
            <a:avLst/>
          </a:prstGeom>
          <a:noFill/>
          <a:ln w="9525">
            <a:solidFill>
              <a:schemeClr val="tx1"/>
            </a:solidFill>
            <a:round/>
            <a:headEnd/>
            <a:tailEnd/>
          </a:ln>
          <a:effectLst/>
        </p:spPr>
        <p:txBody>
          <a:bodyPr/>
          <a:lstStyle/>
          <a:p>
            <a:pPr>
              <a:defRPr/>
            </a:pPr>
            <a:endParaRPr lang="en-SG" dirty="0">
              <a:effectLst>
                <a:outerShdw blurRad="38100" dist="38100" dir="2700000" algn="tl">
                  <a:srgbClr val="000000">
                    <a:alpha val="43137"/>
                  </a:srgbClr>
                </a:outerShdw>
              </a:effectLst>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210" r:id="rId1"/>
    <p:sldLayoutId id="2147485211" r:id="rId2"/>
    <p:sldLayoutId id="2147485207" r:id="rId3"/>
    <p:sldLayoutId id="2147485204" r:id="rId4"/>
    <p:sldLayoutId id="2147485191" r:id="rId5"/>
    <p:sldLayoutId id="2147485193" r:id="rId6"/>
    <p:sldLayoutId id="2147485194" r:id="rId7"/>
    <p:sldLayoutId id="2147485198" r:id="rId8"/>
    <p:sldLayoutId id="2147485199" r:id="rId9"/>
  </p:sldLayoutIdLst>
  <p:hf hdr="0" ftr="0" dt="0"/>
  <p:txStyles>
    <p:titleStyle>
      <a:lvl1pPr algn="l" rtl="0" eaLnBrk="0" fontAlgn="base" hangingPunct="0">
        <a:spcBef>
          <a:spcPct val="0"/>
        </a:spcBef>
        <a:spcAft>
          <a:spcPct val="0"/>
        </a:spcAft>
        <a:defRPr sz="2800" b="0">
          <a:solidFill>
            <a:schemeClr val="accent6">
              <a:lumMod val="50000"/>
            </a:schemeClr>
          </a:solidFill>
          <a:latin typeface="Calibri" pitchFamily="34" charset="0"/>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0" indent="0" algn="l" rtl="0" eaLnBrk="0" fontAlgn="base" hangingPunct="0">
        <a:spcBef>
          <a:spcPct val="20000"/>
        </a:spcBef>
        <a:spcAft>
          <a:spcPct val="0"/>
        </a:spcAft>
        <a:buClr>
          <a:schemeClr val="accent2">
            <a:lumMod val="50000"/>
          </a:schemeClr>
        </a:buClr>
        <a:buSzPct val="75000"/>
        <a:buFont typeface="Wingdings" pitchFamily="2" charset="2"/>
        <a:buNone/>
        <a:defRPr sz="2000">
          <a:solidFill>
            <a:srgbClr val="0081B4"/>
          </a:solidFill>
          <a:latin typeface="Calibri" pitchFamily="34" charset="0"/>
          <a:ea typeface="+mn-ea"/>
          <a:cs typeface="+mn-cs"/>
        </a:defRPr>
      </a:lvl1pPr>
      <a:lvl2pPr marL="0" indent="0" algn="l" rtl="0" eaLnBrk="0" fontAlgn="base" hangingPunct="0">
        <a:spcBef>
          <a:spcPts val="0"/>
        </a:spcBef>
        <a:spcAft>
          <a:spcPct val="0"/>
        </a:spcAft>
        <a:buClr>
          <a:schemeClr val="accent6">
            <a:lumMod val="75000"/>
          </a:schemeClr>
        </a:buClr>
        <a:buSzPct val="60000"/>
        <a:buFont typeface="Wingdings" pitchFamily="2" charset="2"/>
        <a:buNone/>
        <a:defRPr sz="1400">
          <a:solidFill>
            <a:schemeClr val="accent6">
              <a:lumMod val="50000"/>
            </a:schemeClr>
          </a:solidFill>
          <a:latin typeface="Calibri" pitchFamily="34" charset="0"/>
        </a:defRPr>
      </a:lvl2pPr>
      <a:lvl3pPr marL="0" indent="0" algn="l" rtl="0" eaLnBrk="0" fontAlgn="base" hangingPunct="0">
        <a:spcBef>
          <a:spcPts val="0"/>
        </a:spcBef>
        <a:spcAft>
          <a:spcPct val="0"/>
        </a:spcAft>
        <a:buClr>
          <a:schemeClr val="accent2">
            <a:lumMod val="50000"/>
          </a:schemeClr>
        </a:buClr>
        <a:buSzPct val="100000"/>
        <a:buFont typeface="Wingdings" pitchFamily="2" charset="2"/>
        <a:buNone/>
        <a:defRPr sz="1200">
          <a:solidFill>
            <a:srgbClr val="0081B4"/>
          </a:solidFill>
          <a:latin typeface="Calibri" pitchFamily="34" charset="0"/>
        </a:defRPr>
      </a:lvl3pPr>
      <a:lvl4pPr marL="0" indent="0" algn="l" rtl="0" eaLnBrk="0" fontAlgn="base" hangingPunct="0">
        <a:spcBef>
          <a:spcPts val="0"/>
        </a:spcBef>
        <a:spcAft>
          <a:spcPct val="0"/>
        </a:spcAft>
        <a:buClr>
          <a:schemeClr val="accent6">
            <a:lumMod val="75000"/>
          </a:schemeClr>
        </a:buClr>
        <a:buSzPct val="60000"/>
        <a:buFont typeface="Wingdings" pitchFamily="2" charset="2"/>
        <a:buNone/>
        <a:defRPr sz="1000">
          <a:solidFill>
            <a:schemeClr val="accent6">
              <a:lumMod val="50000"/>
            </a:schemeClr>
          </a:solidFill>
          <a:latin typeface="Calibri" pitchFamily="34" charset="0"/>
        </a:defRPr>
      </a:lvl4pPr>
      <a:lvl5pPr marL="0" indent="0" algn="l" rtl="0" eaLnBrk="0" fontAlgn="base" hangingPunct="0">
        <a:spcBef>
          <a:spcPts val="0"/>
        </a:spcBef>
        <a:spcAft>
          <a:spcPct val="0"/>
        </a:spcAft>
        <a:buClr>
          <a:schemeClr val="accent2">
            <a:lumMod val="50000"/>
          </a:schemeClr>
        </a:buClr>
        <a:buSzPct val="100000"/>
        <a:buFont typeface="Wingdings" pitchFamily="2" charset="2"/>
        <a:buNone/>
        <a:defRPr sz="900">
          <a:solidFill>
            <a:srgbClr val="0081B4"/>
          </a:solidFill>
          <a:latin typeface="Calibri" pitchFamily="34" charset="0"/>
        </a:defRPr>
      </a:lvl5pPr>
      <a:lvl6pPr marL="2514600" indent="-228600" algn="l" rtl="0" fontAlgn="base">
        <a:spcBef>
          <a:spcPct val="20000"/>
        </a:spcBef>
        <a:spcAft>
          <a:spcPct val="0"/>
        </a:spcAft>
        <a:buClr>
          <a:schemeClr val="bg2"/>
        </a:buClr>
        <a:buSzPct val="60000"/>
        <a:buFont typeface="Wingdings" pitchFamily="2" charset="2"/>
        <a:buChar char="q"/>
        <a:defRPr sz="2000">
          <a:solidFill>
            <a:schemeClr val="tx1"/>
          </a:solidFill>
          <a:latin typeface="+mn-lt"/>
        </a:defRPr>
      </a:lvl6pPr>
      <a:lvl7pPr marL="2971800" indent="-228600" algn="l" rtl="0" fontAlgn="base">
        <a:spcBef>
          <a:spcPct val="20000"/>
        </a:spcBef>
        <a:spcAft>
          <a:spcPct val="0"/>
        </a:spcAft>
        <a:buClr>
          <a:schemeClr val="bg2"/>
        </a:buClr>
        <a:buSzPct val="60000"/>
        <a:buFont typeface="Wingdings" pitchFamily="2" charset="2"/>
        <a:buChar char="q"/>
        <a:defRPr sz="2000">
          <a:solidFill>
            <a:schemeClr val="tx1"/>
          </a:solidFill>
          <a:latin typeface="+mn-lt"/>
        </a:defRPr>
      </a:lvl7pPr>
      <a:lvl8pPr marL="3429000" indent="-228600" algn="l" rtl="0" fontAlgn="base">
        <a:spcBef>
          <a:spcPct val="20000"/>
        </a:spcBef>
        <a:spcAft>
          <a:spcPct val="0"/>
        </a:spcAft>
        <a:buClr>
          <a:schemeClr val="bg2"/>
        </a:buClr>
        <a:buSzPct val="60000"/>
        <a:buFont typeface="Wingdings" pitchFamily="2" charset="2"/>
        <a:buChar char="q"/>
        <a:defRPr sz="2000">
          <a:solidFill>
            <a:schemeClr val="tx1"/>
          </a:solidFill>
          <a:latin typeface="+mn-lt"/>
        </a:defRPr>
      </a:lvl8pPr>
      <a:lvl9pPr marL="3886200" indent="-228600" algn="l" rtl="0" fontAlgn="base">
        <a:spcBef>
          <a:spcPct val="20000"/>
        </a:spcBef>
        <a:spcAft>
          <a:spcPct val="0"/>
        </a:spcAft>
        <a:buClr>
          <a:schemeClr val="bg2"/>
        </a:buClr>
        <a:buSzPct val="60000"/>
        <a:buFont typeface="Wingdings" pitchFamily="2" charset="2"/>
        <a:buChar char="q"/>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4.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5.emf"/><Relationship Id="rId7" Type="http://schemas.openxmlformats.org/officeDocument/2006/relationships/image" Target="../media/image53.emf"/><Relationship Id="rId12" Type="http://schemas.openxmlformats.org/officeDocument/2006/relationships/image" Target="../media/image50.emf"/><Relationship Id="rId2" Type="http://schemas.openxmlformats.org/officeDocument/2006/relationships/image" Target="../media/image44.emf"/><Relationship Id="rId1" Type="http://schemas.openxmlformats.org/officeDocument/2006/relationships/slideLayout" Target="../slideLayouts/slideLayout4.xml"/><Relationship Id="rId6" Type="http://schemas.openxmlformats.org/officeDocument/2006/relationships/image" Target="../media/image46.emf"/><Relationship Id="rId11" Type="http://schemas.openxmlformats.org/officeDocument/2006/relationships/image" Target="../media/image49.emf"/><Relationship Id="rId5" Type="http://schemas.openxmlformats.org/officeDocument/2006/relationships/image" Target="../media/image52.emf"/><Relationship Id="rId10" Type="http://schemas.openxmlformats.org/officeDocument/2006/relationships/image" Target="../media/image48.emf"/><Relationship Id="rId4" Type="http://schemas.openxmlformats.org/officeDocument/2006/relationships/image" Target="../media/image51.emf"/><Relationship Id="rId9" Type="http://schemas.openxmlformats.org/officeDocument/2006/relationships/image" Target="../media/image47.emf"/></Relationships>
</file>

<file path=ppt/slides/_rels/slide31.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6.emf"/><Relationship Id="rId7" Type="http://schemas.openxmlformats.org/officeDocument/2006/relationships/image" Target="../media/image57.emf"/><Relationship Id="rId12" Type="http://schemas.openxmlformats.org/officeDocument/2006/relationships/image" Target="../media/image50.emf"/><Relationship Id="rId2" Type="http://schemas.openxmlformats.org/officeDocument/2006/relationships/image" Target="../media/image55.emf"/><Relationship Id="rId1" Type="http://schemas.openxmlformats.org/officeDocument/2006/relationships/slideLayout" Target="../slideLayouts/slideLayout4.xml"/><Relationship Id="rId6" Type="http://schemas.openxmlformats.org/officeDocument/2006/relationships/image" Target="../media/image54.emf"/><Relationship Id="rId11" Type="http://schemas.openxmlformats.org/officeDocument/2006/relationships/image" Target="../media/image49.emf"/><Relationship Id="rId5" Type="http://schemas.openxmlformats.org/officeDocument/2006/relationships/image" Target="../media/image53.emf"/><Relationship Id="rId10" Type="http://schemas.openxmlformats.org/officeDocument/2006/relationships/image" Target="../media/image48.emf"/><Relationship Id="rId4" Type="http://schemas.openxmlformats.org/officeDocument/2006/relationships/image" Target="../media/image46.emf"/><Relationship Id="rId9" Type="http://schemas.openxmlformats.org/officeDocument/2006/relationships/image" Target="../media/image47.emf"/></Relationships>
</file>

<file path=ppt/slides/_rels/slide3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60.emf"/><Relationship Id="rId7" Type="http://schemas.openxmlformats.org/officeDocument/2006/relationships/image" Target="../media/image53.emf"/><Relationship Id="rId12" Type="http://schemas.openxmlformats.org/officeDocument/2006/relationships/image" Target="../media/image50.emf"/><Relationship Id="rId2" Type="http://schemas.openxmlformats.org/officeDocument/2006/relationships/image" Target="../media/image59.emf"/><Relationship Id="rId1" Type="http://schemas.openxmlformats.org/officeDocument/2006/relationships/slideLayout" Target="../slideLayouts/slideLayout4.xml"/><Relationship Id="rId6" Type="http://schemas.openxmlformats.org/officeDocument/2006/relationships/image" Target="../media/image46.emf"/><Relationship Id="rId11" Type="http://schemas.openxmlformats.org/officeDocument/2006/relationships/image" Target="../media/image49.emf"/><Relationship Id="rId5" Type="http://schemas.openxmlformats.org/officeDocument/2006/relationships/image" Target="../media/image62.emf"/><Relationship Id="rId10" Type="http://schemas.openxmlformats.org/officeDocument/2006/relationships/image" Target="../media/image48.emf"/><Relationship Id="rId4" Type="http://schemas.openxmlformats.org/officeDocument/2006/relationships/image" Target="../media/image61.emf"/><Relationship Id="rId9" Type="http://schemas.openxmlformats.org/officeDocument/2006/relationships/image" Target="../media/image47.emf"/></Relationships>
</file>

<file path=ppt/slides/_rels/slide33.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67.emf"/><Relationship Id="rId3" Type="http://schemas.openxmlformats.org/officeDocument/2006/relationships/image" Target="../media/image64.emf"/><Relationship Id="rId7" Type="http://schemas.openxmlformats.org/officeDocument/2006/relationships/image" Target="../media/image47.emf"/><Relationship Id="rId12" Type="http://schemas.openxmlformats.org/officeDocument/2006/relationships/image" Target="../media/image66.emf"/><Relationship Id="rId2" Type="http://schemas.openxmlformats.org/officeDocument/2006/relationships/image" Target="../media/image63.emf"/><Relationship Id="rId1" Type="http://schemas.openxmlformats.org/officeDocument/2006/relationships/slideLayout" Target="../slideLayouts/slideLayout4.xml"/><Relationship Id="rId6" Type="http://schemas.openxmlformats.org/officeDocument/2006/relationships/image" Target="../media/image54.emf"/><Relationship Id="rId11" Type="http://schemas.openxmlformats.org/officeDocument/2006/relationships/image" Target="../media/image65.emf"/><Relationship Id="rId5" Type="http://schemas.openxmlformats.org/officeDocument/2006/relationships/image" Target="../media/image53.emf"/><Relationship Id="rId10" Type="http://schemas.openxmlformats.org/officeDocument/2006/relationships/image" Target="../media/image50.emf"/><Relationship Id="rId4" Type="http://schemas.openxmlformats.org/officeDocument/2006/relationships/image" Target="../media/image46.emf"/><Relationship Id="rId9" Type="http://schemas.openxmlformats.org/officeDocument/2006/relationships/image" Target="../media/image49.emf"/><Relationship Id="rId14" Type="http://schemas.openxmlformats.org/officeDocument/2006/relationships/image" Target="../media/image68.emf"/></Relationships>
</file>

<file path=ppt/slides/_rels/slide34.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73.emf"/><Relationship Id="rId3" Type="http://schemas.openxmlformats.org/officeDocument/2006/relationships/image" Target="../media/image70.emf"/><Relationship Id="rId7" Type="http://schemas.openxmlformats.org/officeDocument/2006/relationships/image" Target="../media/image47.emf"/><Relationship Id="rId12" Type="http://schemas.openxmlformats.org/officeDocument/2006/relationships/image" Target="../media/image72.emf"/><Relationship Id="rId2" Type="http://schemas.openxmlformats.org/officeDocument/2006/relationships/image" Target="../media/image69.emf"/><Relationship Id="rId1" Type="http://schemas.openxmlformats.org/officeDocument/2006/relationships/slideLayout" Target="../slideLayouts/slideLayout4.xml"/><Relationship Id="rId6" Type="http://schemas.openxmlformats.org/officeDocument/2006/relationships/image" Target="../media/image54.emf"/><Relationship Id="rId11" Type="http://schemas.openxmlformats.org/officeDocument/2006/relationships/image" Target="../media/image71.emf"/><Relationship Id="rId5" Type="http://schemas.openxmlformats.org/officeDocument/2006/relationships/image" Target="../media/image53.emf"/><Relationship Id="rId10" Type="http://schemas.openxmlformats.org/officeDocument/2006/relationships/image" Target="../media/image50.emf"/><Relationship Id="rId4" Type="http://schemas.openxmlformats.org/officeDocument/2006/relationships/image" Target="../media/image46.emf"/><Relationship Id="rId9" Type="http://schemas.openxmlformats.org/officeDocument/2006/relationships/image" Target="../media/image49.emf"/><Relationship Id="rId14" Type="http://schemas.openxmlformats.org/officeDocument/2006/relationships/image" Target="../media/image74.emf"/></Relationships>
</file>

<file path=ppt/slides/_rels/slide3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78.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77.emf"/><Relationship Id="rId5" Type="http://schemas.openxmlformats.org/officeDocument/2006/relationships/image" Target="../media/image47.emf"/><Relationship Id="rId10" Type="http://schemas.openxmlformats.org/officeDocument/2006/relationships/image" Target="../media/image76.emf"/><Relationship Id="rId4" Type="http://schemas.openxmlformats.org/officeDocument/2006/relationships/image" Target="../media/image54.emf"/><Relationship Id="rId9" Type="http://schemas.openxmlformats.org/officeDocument/2006/relationships/image" Target="../media/image75.emf"/></Relationships>
</file>

<file path=ppt/slides/_rels/slide3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82.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81.emf"/><Relationship Id="rId5" Type="http://schemas.openxmlformats.org/officeDocument/2006/relationships/image" Target="../media/image47.emf"/><Relationship Id="rId10" Type="http://schemas.openxmlformats.org/officeDocument/2006/relationships/image" Target="../media/image80.emf"/><Relationship Id="rId4" Type="http://schemas.openxmlformats.org/officeDocument/2006/relationships/image" Target="../media/image54.emf"/><Relationship Id="rId9" Type="http://schemas.openxmlformats.org/officeDocument/2006/relationships/image" Target="../media/image79.emf"/></Relationships>
</file>

<file path=ppt/slides/_rels/slide3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86.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85.emf"/><Relationship Id="rId5" Type="http://schemas.openxmlformats.org/officeDocument/2006/relationships/image" Target="../media/image47.emf"/><Relationship Id="rId10" Type="http://schemas.openxmlformats.org/officeDocument/2006/relationships/image" Target="../media/image84.emf"/><Relationship Id="rId4" Type="http://schemas.openxmlformats.org/officeDocument/2006/relationships/image" Target="../media/image54.emf"/><Relationship Id="rId9" Type="http://schemas.openxmlformats.org/officeDocument/2006/relationships/image" Target="../media/image83.emf"/></Relationships>
</file>

<file path=ppt/slides/_rels/slide3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90.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89.emf"/><Relationship Id="rId5" Type="http://schemas.openxmlformats.org/officeDocument/2006/relationships/image" Target="../media/image47.emf"/><Relationship Id="rId10" Type="http://schemas.openxmlformats.org/officeDocument/2006/relationships/image" Target="../media/image88.emf"/><Relationship Id="rId4" Type="http://schemas.openxmlformats.org/officeDocument/2006/relationships/image" Target="../media/image54.emf"/><Relationship Id="rId9" Type="http://schemas.openxmlformats.org/officeDocument/2006/relationships/image" Target="../media/image87.emf"/></Relationships>
</file>

<file path=ppt/slides/_rels/slide39.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95.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94.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93.emf"/><Relationship Id="rId5" Type="http://schemas.openxmlformats.org/officeDocument/2006/relationships/image" Target="../media/image47.emf"/><Relationship Id="rId10" Type="http://schemas.openxmlformats.org/officeDocument/2006/relationships/image" Target="../media/image92.emf"/><Relationship Id="rId4" Type="http://schemas.openxmlformats.org/officeDocument/2006/relationships/image" Target="../media/image54.emf"/><Relationship Id="rId9" Type="http://schemas.openxmlformats.org/officeDocument/2006/relationships/image" Target="../media/image91.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99.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98.emf"/><Relationship Id="rId5" Type="http://schemas.openxmlformats.org/officeDocument/2006/relationships/image" Target="../media/image47.emf"/><Relationship Id="rId10" Type="http://schemas.openxmlformats.org/officeDocument/2006/relationships/image" Target="../media/image97.emf"/><Relationship Id="rId4" Type="http://schemas.openxmlformats.org/officeDocument/2006/relationships/image" Target="../media/image54.emf"/><Relationship Id="rId9" Type="http://schemas.openxmlformats.org/officeDocument/2006/relationships/image" Target="../media/image96.emf"/></Relationships>
</file>

<file path=ppt/slides/_rels/slide4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103.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102.emf"/><Relationship Id="rId5" Type="http://schemas.openxmlformats.org/officeDocument/2006/relationships/image" Target="../media/image47.emf"/><Relationship Id="rId10" Type="http://schemas.openxmlformats.org/officeDocument/2006/relationships/image" Target="../media/image101.emf"/><Relationship Id="rId4" Type="http://schemas.openxmlformats.org/officeDocument/2006/relationships/image" Target="../media/image54.emf"/><Relationship Id="rId9" Type="http://schemas.openxmlformats.org/officeDocument/2006/relationships/image" Target="../media/image100.emf"/></Relationships>
</file>

<file path=ppt/slides/_rels/slide42.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107.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106.emf"/><Relationship Id="rId5" Type="http://schemas.openxmlformats.org/officeDocument/2006/relationships/image" Target="../media/image47.emf"/><Relationship Id="rId10" Type="http://schemas.openxmlformats.org/officeDocument/2006/relationships/image" Target="../media/image105.emf"/><Relationship Id="rId4" Type="http://schemas.openxmlformats.org/officeDocument/2006/relationships/image" Target="../media/image54.emf"/><Relationship Id="rId9" Type="http://schemas.openxmlformats.org/officeDocument/2006/relationships/image" Target="../media/image104.emf"/></Relationships>
</file>

<file path=ppt/slides/_rels/slide4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109.emf"/><Relationship Id="rId7" Type="http://schemas.openxmlformats.org/officeDocument/2006/relationships/image" Target="../media/image53.emf"/><Relationship Id="rId12" Type="http://schemas.openxmlformats.org/officeDocument/2006/relationships/image" Target="../media/image50.emf"/><Relationship Id="rId2" Type="http://schemas.openxmlformats.org/officeDocument/2006/relationships/image" Target="../media/image108.emf"/><Relationship Id="rId1" Type="http://schemas.openxmlformats.org/officeDocument/2006/relationships/slideLayout" Target="../slideLayouts/slideLayout4.xml"/><Relationship Id="rId6" Type="http://schemas.openxmlformats.org/officeDocument/2006/relationships/image" Target="../media/image46.emf"/><Relationship Id="rId11" Type="http://schemas.openxmlformats.org/officeDocument/2006/relationships/image" Target="../media/image49.emf"/><Relationship Id="rId5" Type="http://schemas.openxmlformats.org/officeDocument/2006/relationships/image" Target="../media/image111.emf"/><Relationship Id="rId10" Type="http://schemas.openxmlformats.org/officeDocument/2006/relationships/image" Target="../media/image48.emf"/><Relationship Id="rId4" Type="http://schemas.openxmlformats.org/officeDocument/2006/relationships/image" Target="../media/image110.emf"/><Relationship Id="rId9" Type="http://schemas.openxmlformats.org/officeDocument/2006/relationships/image" Target="../media/image47.emf"/></Relationships>
</file>

<file path=ppt/slides/_rels/slide44.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53.emf"/><Relationship Id="rId7" Type="http://schemas.openxmlformats.org/officeDocument/2006/relationships/image" Target="../media/image49.emf"/><Relationship Id="rId12" Type="http://schemas.openxmlformats.org/officeDocument/2006/relationships/image" Target="../media/image115.emf"/><Relationship Id="rId2"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48.emf"/><Relationship Id="rId11" Type="http://schemas.openxmlformats.org/officeDocument/2006/relationships/image" Target="../media/image114.emf"/><Relationship Id="rId5" Type="http://schemas.openxmlformats.org/officeDocument/2006/relationships/image" Target="../media/image47.emf"/><Relationship Id="rId10" Type="http://schemas.openxmlformats.org/officeDocument/2006/relationships/image" Target="../media/image113.emf"/><Relationship Id="rId4" Type="http://schemas.openxmlformats.org/officeDocument/2006/relationships/image" Target="../media/image54.emf"/><Relationship Id="rId9" Type="http://schemas.openxmlformats.org/officeDocument/2006/relationships/image" Target="../media/image11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john.paul@icognitive.com" TargetMode="External"/><Relationship Id="rId2" Type="http://schemas.openxmlformats.org/officeDocument/2006/relationships/hyperlink" Target="mailto:.yann.permingeat@icognitive.com" TargetMode="External"/><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upply-chain.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lstStyle/>
          <a:p>
            <a:r>
              <a:rPr lang="fr-FR" dirty="0" smtClean="0">
                <a:latin typeface="+mn-lt"/>
              </a:rPr>
              <a:t>Benchmark de la gestion de la Supply Chain</a:t>
            </a:r>
            <a:endParaRPr lang="fr-FR" dirty="0">
              <a:latin typeface="+mn-lt"/>
            </a:endParaRPr>
          </a:p>
        </p:txBody>
      </p:sp>
      <p:sp>
        <p:nvSpPr>
          <p:cNvPr id="3" name="ZoneTexte 2"/>
          <p:cNvSpPr txBox="1"/>
          <p:nvPr/>
        </p:nvSpPr>
        <p:spPr>
          <a:xfrm>
            <a:off x="914400" y="7067490"/>
            <a:ext cx="5105400" cy="400110"/>
          </a:xfrm>
          <a:prstGeom prst="rect">
            <a:avLst/>
          </a:prstGeom>
          <a:noFill/>
        </p:spPr>
        <p:txBody>
          <a:bodyPr wrap="square" rtlCol="0">
            <a:spAutoFit/>
          </a:bodyPr>
          <a:lstStyle/>
          <a:p>
            <a:pPr algn="ctr"/>
            <a:r>
              <a:rPr lang="fr-FR" sz="2000" dirty="0" smtClean="0">
                <a:latin typeface="+mn-lt"/>
              </a:rPr>
              <a:t>Europe - 2009</a:t>
            </a:r>
            <a:endParaRPr lang="fr-FR"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950" y="152400"/>
            <a:ext cx="6172200" cy="685800"/>
          </a:xfrm>
        </p:spPr>
        <p:txBody>
          <a:bodyPr/>
          <a:lstStyle/>
          <a:p>
            <a:pPr marL="355600" indent="-355600"/>
            <a:r>
              <a:rPr lang="fr-FR" dirty="0" smtClean="0"/>
              <a:t>3. La structure de la mesure de la performance</a:t>
            </a:r>
            <a:endParaRPr lang="fr-FR" dirty="0"/>
          </a:p>
        </p:txBody>
      </p:sp>
      <p:sp>
        <p:nvSpPr>
          <p:cNvPr id="3" name="Espace réservé du contenu 2"/>
          <p:cNvSpPr>
            <a:spLocks noGrp="1"/>
          </p:cNvSpPr>
          <p:nvPr>
            <p:ph idx="1"/>
          </p:nvPr>
        </p:nvSpPr>
        <p:spPr/>
        <p:txBody>
          <a:bodyPr/>
          <a:lstStyle/>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algn="just"/>
            <a:endParaRPr lang="fr-FR" dirty="0" smtClean="0"/>
          </a:p>
          <a:p>
            <a:pPr algn="just"/>
            <a:endParaRPr lang="fr-FR" dirty="0" smtClean="0"/>
          </a:p>
          <a:p>
            <a:pPr algn="just"/>
            <a:r>
              <a:rPr lang="fr-FR" dirty="0" smtClean="0"/>
              <a:t>Meilleur de la classe (MDC)</a:t>
            </a:r>
          </a:p>
          <a:p>
            <a:pPr lvl="1" algn="just"/>
            <a:r>
              <a:rPr lang="fr-FR" dirty="0" smtClean="0"/>
              <a:t>Pour un indicateur donné, le meilleur de la classe est constitué de la moyenne des performances des entreprises dans la tranche supérieure à 80% des résultats .</a:t>
            </a:r>
          </a:p>
          <a:p>
            <a:pPr lvl="1" algn="just"/>
            <a:endParaRPr lang="fr-FR" dirty="0" smtClean="0"/>
          </a:p>
          <a:p>
            <a:pPr algn="just"/>
            <a:r>
              <a:rPr lang="fr-FR" dirty="0" smtClean="0"/>
              <a:t>Médian</a:t>
            </a:r>
          </a:p>
          <a:p>
            <a:pPr lvl="1" algn="just"/>
            <a:r>
              <a:rPr lang="fr-FR" dirty="0" smtClean="0"/>
              <a:t>Le médian représente la moyenne des performances des entreprises du secteur situées dans la tranche de 40% à 60% des résultats.</a:t>
            </a:r>
          </a:p>
          <a:p>
            <a:pPr lvl="1" algn="just"/>
            <a:endParaRPr lang="fr-FR" dirty="0" smtClean="0"/>
          </a:p>
          <a:p>
            <a:pPr lvl="1" algn="just"/>
            <a:endParaRPr lang="fr-FR" dirty="0" smtClean="0"/>
          </a:p>
        </p:txBody>
      </p:sp>
      <p:sp>
        <p:nvSpPr>
          <p:cNvPr id="4" name="Espace réservé du numéro de diapositive 3"/>
          <p:cNvSpPr>
            <a:spLocks noGrp="1"/>
          </p:cNvSpPr>
          <p:nvPr>
            <p:ph type="sldNum" sz="quarter" idx="10"/>
          </p:nvPr>
        </p:nvSpPr>
        <p:spPr/>
        <p:txBody>
          <a:bodyPr/>
          <a:lstStyle/>
          <a:p>
            <a:pPr>
              <a:defRPr/>
            </a:pPr>
            <a:fld id="{6825B022-DDBF-41AA-B24C-2AFE910E8A64}" type="slidenum">
              <a:rPr lang="en-US" smtClean="0"/>
              <a:pPr>
                <a:defRPr/>
              </a:pPr>
              <a:t>10</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70005" y="1371600"/>
            <a:ext cx="4307048"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fr-FR" sz="3600" dirty="0" smtClean="0">
                <a:latin typeface="+mn-lt"/>
              </a:rPr>
              <a:t>Résultats du rapport 2009</a:t>
            </a:r>
            <a:endParaRPr lang="en-US" dirty="0">
              <a:latin typeface="+mn-lt"/>
            </a:endParaRPr>
          </a:p>
        </p:txBody>
      </p:sp>
      <p:sp>
        <p:nvSpPr>
          <p:cNvPr id="3" name="ZoneTexte 2"/>
          <p:cNvSpPr txBox="1"/>
          <p:nvPr/>
        </p:nvSpPr>
        <p:spPr>
          <a:xfrm>
            <a:off x="1828800" y="6945868"/>
            <a:ext cx="3276600" cy="369332"/>
          </a:xfrm>
          <a:prstGeom prst="rect">
            <a:avLst/>
          </a:prstGeom>
          <a:noFill/>
        </p:spPr>
        <p:txBody>
          <a:bodyPr wrap="square" rtlCol="0">
            <a:spAutoFit/>
          </a:bodyPr>
          <a:lstStyle/>
          <a:p>
            <a:pPr algn="ctr"/>
            <a:r>
              <a:rPr lang="fr-FR" sz="1800" dirty="0" smtClean="0">
                <a:latin typeface="+mn-lt"/>
              </a:rPr>
              <a:t>Les indicateurs opérationnels</a:t>
            </a:r>
            <a:endParaRPr lang="fr-FR" sz="18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rot="5400000">
            <a:off x="2714625" y="1922462"/>
            <a:ext cx="4770437" cy="2906713"/>
          </a:xfrm>
          <a:prstGeom prst="rect">
            <a:avLst/>
          </a:prstGeom>
          <a:noFill/>
          <a:ln w="9525">
            <a:noFill/>
            <a:miter lim="800000"/>
            <a:headEnd/>
            <a:tailEnd/>
          </a:ln>
          <a:effectLst/>
        </p:spPr>
      </p:pic>
      <p:pic>
        <p:nvPicPr>
          <p:cNvPr id="17" name="Picture 6"/>
          <p:cNvPicPr>
            <a:picLocks noChangeAspect="1" noChangeArrowheads="1"/>
          </p:cNvPicPr>
          <p:nvPr/>
        </p:nvPicPr>
        <p:blipFill>
          <a:blip r:embed="rId4" cstate="print"/>
          <a:srcRect/>
          <a:stretch>
            <a:fillRect/>
          </a:stretch>
        </p:blipFill>
        <p:spPr bwMode="auto">
          <a:xfrm rot="5400000">
            <a:off x="-257970" y="1946011"/>
            <a:ext cx="4665133" cy="2906712"/>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Chiffre d’affaires en K€</a:t>
            </a:r>
          </a:p>
        </p:txBody>
      </p:sp>
      <p:sp>
        <p:nvSpPr>
          <p:cNvPr id="8" name="Espace réservé du contenu 7"/>
          <p:cNvSpPr>
            <a:spLocks noGrp="1"/>
          </p:cNvSpPr>
          <p:nvPr>
            <p:ph idx="1"/>
          </p:nvPr>
        </p:nvSpPr>
        <p:spPr>
          <a:xfrm>
            <a:off x="342900" y="1219200"/>
            <a:ext cx="6172200" cy="7086600"/>
          </a:xfrm>
        </p:spPr>
        <p:txBody>
          <a:bodyPr/>
          <a:lstStyle/>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sz="1400" dirty="0" smtClean="0"/>
          </a:p>
          <a:p>
            <a:pPr algn="just"/>
            <a:endParaRPr lang="en-US" sz="1400" dirty="0" smtClean="0"/>
          </a:p>
          <a:p>
            <a:pPr algn="just"/>
            <a:endParaRPr lang="en-US" sz="1400" dirty="0" smtClean="0"/>
          </a:p>
          <a:p>
            <a:pPr algn="just"/>
            <a:endParaRPr lang="en-US" sz="1400" dirty="0" smtClean="0"/>
          </a:p>
          <a:p>
            <a:pPr algn="just"/>
            <a:endParaRPr lang="en-US" sz="1400" dirty="0" smtClean="0"/>
          </a:p>
          <a:p>
            <a:pPr algn="just"/>
            <a:endParaRPr lang="en-US" sz="1400" dirty="0" smtClean="0"/>
          </a:p>
          <a:p>
            <a:pPr algn="just"/>
            <a:endParaRPr lang="en-US" sz="1400" dirty="0" smtClean="0"/>
          </a:p>
          <a:p>
            <a:pPr algn="just"/>
            <a:endParaRPr lang="en-US" sz="1400" dirty="0" smtClean="0"/>
          </a:p>
          <a:p>
            <a:pPr algn="just"/>
            <a:endParaRPr lang="en-US" dirty="0" smtClean="0"/>
          </a:p>
          <a:p>
            <a:pPr algn="just"/>
            <a:endParaRPr lang="en-US" sz="1400" dirty="0" smtClean="0"/>
          </a:p>
          <a:p>
            <a:pPr algn="just"/>
            <a:endParaRPr lang="en-US" sz="1400" dirty="0" smtClean="0"/>
          </a:p>
          <a:p>
            <a:pPr lvl="1" algn="just"/>
            <a:endParaRPr lang="en-US" dirty="0" smtClean="0"/>
          </a:p>
          <a:p>
            <a:pPr lvl="1" algn="just"/>
            <a:endParaRPr lang="fr-FR" dirty="0" smtClean="0"/>
          </a:p>
          <a:p>
            <a:pPr lvl="1" indent="84138" algn="just"/>
            <a:r>
              <a:rPr lang="fr-FR" dirty="0" smtClean="0"/>
              <a:t>On considère ici les ventes nets liées à l’activité principale de l'entité.</a:t>
            </a:r>
          </a:p>
          <a:p>
            <a:pPr lvl="1" indent="84138" algn="just"/>
            <a:endParaRPr lang="fr-FR" dirty="0" smtClean="0"/>
          </a:p>
          <a:p>
            <a:pPr lvl="1" indent="84138" algn="just"/>
            <a:r>
              <a:rPr lang="fr-FR" dirty="0" smtClean="0"/>
              <a:t>En considérant l’évolution globale de 2008 à 2009, l’ensemble des secteurs est touché par la crise. Ceci est particulièrement vrai pour la production de matières premières. </a:t>
            </a:r>
          </a:p>
          <a:p>
            <a:pPr lvl="1" indent="84138" algn="just"/>
            <a:endParaRPr lang="fr-FR" dirty="0" smtClean="0"/>
          </a:p>
          <a:p>
            <a:pPr lvl="1" indent="84138" algn="just"/>
            <a:r>
              <a:rPr lang="fr-FR" dirty="0" smtClean="0"/>
              <a:t>Les meilleurs de la classe sont moins touchés par ce phénomène, ils augmentent même leur revenu dans les secteurs pharmaceutique, agroalimentaire, la logistique et la grande distribution.</a:t>
            </a:r>
            <a:endParaRPr lang="en-US" sz="1800" dirty="0" smtClean="0"/>
          </a:p>
          <a:p>
            <a:pPr algn="just"/>
            <a:endParaRPr lang="en-US" dirty="0" smtClean="0"/>
          </a:p>
        </p:txBody>
      </p:sp>
      <p:sp>
        <p:nvSpPr>
          <p:cNvPr id="21" name="Espace réservé du numéro de diapositive 20"/>
          <p:cNvSpPr>
            <a:spLocks noGrp="1"/>
          </p:cNvSpPr>
          <p:nvPr>
            <p:ph type="sldNum" sz="quarter" idx="10"/>
          </p:nvPr>
        </p:nvSpPr>
        <p:spPr/>
        <p:txBody>
          <a:bodyPr/>
          <a:lstStyle/>
          <a:p>
            <a:fld id="{6825B022-DDBF-41AA-B24C-2AFE910E8A64}" type="slidenum">
              <a:rPr lang="en-US" smtClean="0"/>
              <a:pPr/>
              <a:t>12</a:t>
            </a:fld>
            <a:endParaRPr lang="en-US"/>
          </a:p>
        </p:txBody>
      </p:sp>
      <p:sp>
        <p:nvSpPr>
          <p:cNvPr id="7" name="ZoneTexte 6"/>
          <p:cNvSpPr txBox="1"/>
          <p:nvPr/>
        </p:nvSpPr>
        <p:spPr>
          <a:xfrm>
            <a:off x="381000"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en-US" sz="1400" dirty="0" smtClean="0">
                <a:solidFill>
                  <a:schemeClr val="accent6">
                    <a:lumMod val="50000"/>
                  </a:schemeClr>
                </a:solidFill>
                <a:latin typeface="Calibri" pitchFamily="34" charset="0"/>
              </a:rPr>
              <a:t>2008 : 9 600 000 k€</a:t>
            </a:r>
          </a:p>
          <a:p>
            <a:pPr algn="ctr">
              <a:tabLst>
                <a:tab pos="3048000" algn="l"/>
              </a:tabLst>
            </a:pPr>
            <a:r>
              <a:rPr lang="en-US" sz="1400" dirty="0" smtClean="0">
                <a:solidFill>
                  <a:schemeClr val="accent6">
                    <a:lumMod val="50000"/>
                  </a:schemeClr>
                </a:solidFill>
                <a:latin typeface="Calibri" pitchFamily="34" charset="0"/>
              </a:rPr>
              <a:t>2009 : 4 400 000 k€</a:t>
            </a:r>
          </a:p>
        </p:txBody>
      </p:sp>
      <p:sp>
        <p:nvSpPr>
          <p:cNvPr id="9" name="ZoneTexte 8"/>
          <p:cNvSpPr txBox="1"/>
          <p:nvPr/>
        </p:nvSpPr>
        <p:spPr>
          <a:xfrm>
            <a:off x="3285065"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en-US" sz="1400" dirty="0" smtClean="0">
                <a:solidFill>
                  <a:schemeClr val="accent6">
                    <a:lumMod val="50000"/>
                  </a:schemeClr>
                </a:solidFill>
                <a:latin typeface="Calibri" pitchFamily="34" charset="0"/>
              </a:rPr>
              <a:t>2008 : 42 500 000 k€</a:t>
            </a:r>
            <a:endParaRPr lang="fr-FR" sz="1400" dirty="0" smtClean="0">
              <a:solidFill>
                <a:schemeClr val="accent6">
                  <a:lumMod val="50000"/>
                </a:schemeClr>
              </a:solidFill>
              <a:latin typeface="Calibri" pitchFamily="34" charset="0"/>
            </a:endParaRPr>
          </a:p>
          <a:p>
            <a:pPr algn="ctr">
              <a:tabLst>
                <a:tab pos="3048000" algn="l"/>
              </a:tabLst>
            </a:pPr>
            <a:r>
              <a:rPr lang="en-US" sz="1400" dirty="0" smtClean="0">
                <a:solidFill>
                  <a:schemeClr val="accent6">
                    <a:lumMod val="50000"/>
                  </a:schemeClr>
                </a:solidFill>
                <a:latin typeface="Calibri" pitchFamily="34" charset="0"/>
              </a:rPr>
              <a:t>2009 : 35 000 000 k€</a:t>
            </a:r>
            <a:endParaRPr lang="fr-FR" sz="1400" dirty="0" smtClean="0">
              <a:solidFill>
                <a:schemeClr val="accent6">
                  <a:lumMod val="50000"/>
                </a:schemeClr>
              </a:solidFill>
              <a:latin typeface="Calibri" pitchFamily="34" charset="0"/>
            </a:endParaRPr>
          </a:p>
        </p:txBody>
      </p:sp>
      <p:pic>
        <p:nvPicPr>
          <p:cNvPr id="2053" name="Picture 5"/>
          <p:cNvPicPr>
            <a:picLocks noChangeAspect="1" noChangeArrowheads="1"/>
          </p:cNvPicPr>
          <p:nvPr/>
        </p:nvPicPr>
        <p:blipFill>
          <a:blip r:embed="rId5" cstate="print"/>
          <a:srcRect l="3195" t="50792" r="7354"/>
          <a:stretch>
            <a:fillRect/>
          </a:stretch>
        </p:blipFill>
        <p:spPr bwMode="auto">
          <a:xfrm rot="5400000">
            <a:off x="2177255" y="2612231"/>
            <a:ext cx="4216400" cy="1430338"/>
          </a:xfrm>
          <a:prstGeom prst="rect">
            <a:avLst/>
          </a:prstGeom>
          <a:noFill/>
          <a:ln w="9525">
            <a:noFill/>
            <a:miter lim="800000"/>
            <a:headEnd/>
            <a:tailEnd/>
          </a:ln>
          <a:effectLst/>
        </p:spPr>
      </p:pic>
      <p:pic>
        <p:nvPicPr>
          <p:cNvPr id="18" name="Picture 5"/>
          <p:cNvPicPr>
            <a:picLocks noChangeAspect="1" noChangeArrowheads="1"/>
          </p:cNvPicPr>
          <p:nvPr/>
        </p:nvPicPr>
        <p:blipFill>
          <a:blip r:embed="rId5" cstate="print"/>
          <a:srcRect l="3195" t="50792" r="7354"/>
          <a:stretch>
            <a:fillRect/>
          </a:stretch>
        </p:blipFill>
        <p:spPr bwMode="auto">
          <a:xfrm rot="5400000">
            <a:off x="-975519" y="2631281"/>
            <a:ext cx="4216400" cy="1430338"/>
          </a:xfrm>
          <a:prstGeom prst="rect">
            <a:avLst/>
          </a:prstGeom>
          <a:noFill/>
          <a:ln w="9525">
            <a:noFill/>
            <a:miter lim="800000"/>
            <a:headEnd/>
            <a:tailEnd/>
          </a:ln>
          <a:effectLst/>
        </p:spPr>
      </p:pic>
      <p:sp>
        <p:nvSpPr>
          <p:cNvPr id="23" name="ZoneTexte 22"/>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4" name="ZoneTexte 23"/>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5" name="Groupe 24"/>
          <p:cNvGrpSpPr/>
          <p:nvPr/>
        </p:nvGrpSpPr>
        <p:grpSpPr>
          <a:xfrm>
            <a:off x="2286000" y="5892798"/>
            <a:ext cx="1905000" cy="476250"/>
            <a:chOff x="0" y="0"/>
            <a:chExt cx="1685458" cy="425484"/>
          </a:xfrm>
        </p:grpSpPr>
        <p:pic>
          <p:nvPicPr>
            <p:cNvPr id="26" name="chart"/>
            <p:cNvPicPr>
              <a:picLocks noChangeAspect="1"/>
            </p:cNvPicPr>
            <p:nvPr/>
          </p:nvPicPr>
          <p:blipFill>
            <a:blip r:embed="rId6" cstate="print"/>
            <a:srcRect r="82830"/>
            <a:stretch>
              <a:fillRect/>
            </a:stretch>
          </p:blipFill>
          <p:spPr>
            <a:xfrm>
              <a:off x="0" y="0"/>
              <a:ext cx="290349" cy="425484"/>
            </a:xfrm>
            <a:prstGeom prst="rect">
              <a:avLst/>
            </a:prstGeom>
          </p:spPr>
        </p:pic>
        <p:sp>
          <p:nvSpPr>
            <p:cNvPr id="27"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9" name="Picture 3"/>
          <p:cNvPicPr>
            <a:picLocks noChangeAspect="1" noChangeArrowheads="1"/>
          </p:cNvPicPr>
          <p:nvPr/>
        </p:nvPicPr>
        <p:blipFill>
          <a:blip r:embed="rId7" cstate="print"/>
          <a:srcRect l="3694" t="54178" r="8453" b="3878"/>
          <a:stretch>
            <a:fillRect/>
          </a:stretch>
        </p:blipFill>
        <p:spPr bwMode="auto">
          <a:xfrm rot="5400000">
            <a:off x="-883519" y="2718646"/>
            <a:ext cx="4145625" cy="1206000"/>
          </a:xfrm>
          <a:prstGeom prst="rect">
            <a:avLst/>
          </a:prstGeom>
          <a:noFill/>
          <a:ln w="9525">
            <a:noFill/>
            <a:miter lim="800000"/>
            <a:headEnd/>
            <a:tailEnd/>
          </a:ln>
          <a:effectLst/>
        </p:spPr>
      </p:pic>
      <p:pic>
        <p:nvPicPr>
          <p:cNvPr id="20" name="Picture 3"/>
          <p:cNvPicPr>
            <a:picLocks noChangeAspect="1" noChangeArrowheads="1"/>
          </p:cNvPicPr>
          <p:nvPr/>
        </p:nvPicPr>
        <p:blipFill>
          <a:blip r:embed="rId7" cstate="print"/>
          <a:srcRect l="3694" t="54178" r="8453" b="3878"/>
          <a:stretch>
            <a:fillRect/>
          </a:stretch>
        </p:blipFill>
        <p:spPr bwMode="auto">
          <a:xfrm rot="5400000">
            <a:off x="2253382" y="2718646"/>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rot="5400000">
            <a:off x="2390719" y="1957483"/>
            <a:ext cx="4875363" cy="2890800"/>
          </a:xfrm>
          <a:prstGeom prst="rect">
            <a:avLst/>
          </a:prstGeom>
          <a:noFill/>
          <a:ln w="9525">
            <a:noFill/>
            <a:miter lim="800000"/>
            <a:headEnd/>
            <a:tailEnd/>
          </a:ln>
          <a:effectLst/>
        </p:spPr>
      </p:pic>
      <p:pic>
        <p:nvPicPr>
          <p:cNvPr id="14" name="Picture 3"/>
          <p:cNvPicPr>
            <a:picLocks noChangeAspect="1" noChangeArrowheads="1"/>
          </p:cNvPicPr>
          <p:nvPr/>
        </p:nvPicPr>
        <p:blipFill>
          <a:blip r:embed="rId3" cstate="print"/>
          <a:srcRect/>
          <a:stretch>
            <a:fillRect/>
          </a:stretch>
        </p:blipFill>
        <p:spPr bwMode="auto">
          <a:xfrm rot="5400000">
            <a:off x="-474395" y="1961002"/>
            <a:ext cx="4764937" cy="2908800"/>
          </a:xfrm>
          <a:prstGeom prst="rect">
            <a:avLst/>
          </a:prstGeom>
          <a:noFill/>
          <a:ln w="9525">
            <a:noFill/>
            <a:miter lim="800000"/>
            <a:headEnd/>
            <a:tailEnd/>
          </a:ln>
          <a:effectLst/>
        </p:spPr>
      </p:pic>
      <p:sp>
        <p:nvSpPr>
          <p:cNvPr id="2" name="Titre 1"/>
          <p:cNvSpPr>
            <a:spLocks noGrp="1"/>
          </p:cNvSpPr>
          <p:nvPr>
            <p:ph type="title"/>
          </p:nvPr>
        </p:nvSpPr>
        <p:spPr>
          <a:xfrm>
            <a:off x="361950" y="152400"/>
            <a:ext cx="6172200" cy="685800"/>
          </a:xfrm>
        </p:spPr>
        <p:txBody>
          <a:bodyPr/>
          <a:lstStyle/>
          <a:p>
            <a:r>
              <a:rPr lang="fr-FR" dirty="0" smtClean="0"/>
              <a:t>Taux de croissance annuelle des ventes </a:t>
            </a:r>
            <a:endParaRPr lang="fr-FR" dirty="0"/>
          </a:p>
        </p:txBody>
      </p:sp>
      <p:sp>
        <p:nvSpPr>
          <p:cNvPr id="3" name="Espace réservé du contenu 2"/>
          <p:cNvSpPr>
            <a:spLocks noGrp="1"/>
          </p:cNvSpPr>
          <p:nvPr>
            <p:ph idx="1"/>
          </p:nvPr>
        </p:nvSpPr>
        <p:spPr/>
        <p:txBody>
          <a:bodyPr/>
          <a:lstStyle/>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lvl="1" algn="just"/>
            <a:endParaRPr lang="fr-FR" dirty="0" smtClean="0"/>
          </a:p>
          <a:p>
            <a:pPr lvl="1" algn="just"/>
            <a:endParaRPr lang="fr-FR" dirty="0" smtClean="0"/>
          </a:p>
          <a:p>
            <a:pPr lvl="1" indent="84138" algn="just"/>
            <a:endParaRPr lang="fr-FR" dirty="0" smtClean="0"/>
          </a:p>
          <a:p>
            <a:pPr lvl="1" indent="84138" algn="just"/>
            <a:endParaRPr lang="fr-FR" dirty="0" smtClean="0"/>
          </a:p>
          <a:p>
            <a:pPr lvl="1" indent="84138" algn="just"/>
            <a:r>
              <a:rPr lang="fr-FR" dirty="0" smtClean="0"/>
              <a:t>Cet indicateur  est utilisé pour évaluer l’évolution du chiffre d’affaires sur 5 ans . Avec la période actuelle de récession, on constate  pour l’ensemble des entreprises une baisse des résultats de l’ordre de 50 %.</a:t>
            </a:r>
          </a:p>
          <a:p>
            <a:pPr lvl="1" indent="84138" algn="just"/>
            <a:endParaRPr lang="fr-FR" dirty="0" smtClean="0"/>
          </a:p>
          <a:p>
            <a:pPr lvl="1" indent="84138" algn="just"/>
            <a:r>
              <a:rPr lang="fr-FR" dirty="0" smtClean="0"/>
              <a:t>Le développement des énergies renouvelables en Europe explique  entre autre une croissance de 10%  des meilleurs de la classe dans les secteurs de l’électronique et la production de matériel électrique.</a:t>
            </a:r>
          </a:p>
        </p:txBody>
      </p:sp>
      <p:sp>
        <p:nvSpPr>
          <p:cNvPr id="4" name="Espace réservé du numéro de diapositive 3"/>
          <p:cNvSpPr>
            <a:spLocks noGrp="1"/>
          </p:cNvSpPr>
          <p:nvPr>
            <p:ph type="sldNum" sz="quarter" idx="10"/>
          </p:nvPr>
        </p:nvSpPr>
        <p:spPr/>
        <p:txBody>
          <a:bodyPr/>
          <a:lstStyle/>
          <a:p>
            <a:fld id="{6825B022-DDBF-41AA-B24C-2AFE910E8A64}" type="slidenum">
              <a:rPr lang="en-US" smtClean="0"/>
              <a:pPr/>
              <a:t>13</a:t>
            </a:fld>
            <a:endParaRPr lang="en-US" dirty="0"/>
          </a:p>
        </p:txBody>
      </p:sp>
      <p:sp>
        <p:nvSpPr>
          <p:cNvPr id="7" name="ZoneTexte 6"/>
          <p:cNvSpPr txBox="1"/>
          <p:nvPr/>
        </p:nvSpPr>
        <p:spPr>
          <a:xfrm>
            <a:off x="381000"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9 %</a:t>
            </a:r>
          </a:p>
          <a:p>
            <a:pPr algn="ctr">
              <a:tabLst>
                <a:tab pos="3048000" algn="l"/>
              </a:tabLst>
            </a:pPr>
            <a:r>
              <a:rPr lang="en-US" sz="1400" dirty="0" smtClean="0">
                <a:solidFill>
                  <a:schemeClr val="accent6">
                    <a:lumMod val="50000"/>
                  </a:schemeClr>
                </a:solidFill>
                <a:latin typeface="Calibri" pitchFamily="34" charset="0"/>
              </a:rPr>
              <a:t>2009 : 3 %</a:t>
            </a:r>
          </a:p>
        </p:txBody>
      </p:sp>
      <p:sp>
        <p:nvSpPr>
          <p:cNvPr id="8" name="ZoneTexte 7"/>
          <p:cNvSpPr txBox="1"/>
          <p:nvPr/>
        </p:nvSpPr>
        <p:spPr>
          <a:xfrm>
            <a:off x="3200400" y="5562600"/>
            <a:ext cx="2743200" cy="830997"/>
          </a:xfrm>
          <a:prstGeom prst="rect">
            <a:avLst/>
          </a:prstGeom>
          <a:noFill/>
        </p:spPr>
        <p:txBody>
          <a:bodyPr wrap="square" rtlCol="0">
            <a:spAutoFit/>
          </a:bodyPr>
          <a:lstStyle/>
          <a:p>
            <a:pPr algn="ctr">
              <a:tabLst>
                <a:tab pos="541338" algn="l"/>
              </a:tabLst>
            </a:pP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23 %</a:t>
            </a:r>
          </a:p>
          <a:p>
            <a:pPr algn="ctr">
              <a:tabLst>
                <a:tab pos="3048000" algn="l"/>
              </a:tabLst>
            </a:pPr>
            <a:r>
              <a:rPr lang="fr-FR" sz="1400" dirty="0" smtClean="0">
                <a:solidFill>
                  <a:schemeClr val="accent6">
                    <a:lumMod val="50000"/>
                  </a:schemeClr>
                </a:solidFill>
                <a:latin typeface="Calibri" pitchFamily="34" charset="0"/>
              </a:rPr>
              <a:t>2009 : 16 %</a:t>
            </a:r>
          </a:p>
        </p:txBody>
      </p:sp>
      <p:sp>
        <p:nvSpPr>
          <p:cNvPr id="20" name="ZoneTexte 19"/>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1" name="ZoneTexte 20"/>
          <p:cNvSpPr txBox="1"/>
          <p:nvPr/>
        </p:nvSpPr>
        <p:spPr>
          <a:xfrm>
            <a:off x="3524287"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2" name="Groupe 21"/>
          <p:cNvGrpSpPr/>
          <p:nvPr/>
        </p:nvGrpSpPr>
        <p:grpSpPr>
          <a:xfrm>
            <a:off x="2438400" y="5892798"/>
            <a:ext cx="1905000" cy="476250"/>
            <a:chOff x="0" y="0"/>
            <a:chExt cx="1685458" cy="425484"/>
          </a:xfrm>
        </p:grpSpPr>
        <p:pic>
          <p:nvPicPr>
            <p:cNvPr id="23"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4"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36867" name="Picture 3"/>
          <p:cNvPicPr>
            <a:picLocks noChangeAspect="1" noChangeArrowheads="1"/>
          </p:cNvPicPr>
          <p:nvPr/>
        </p:nvPicPr>
        <p:blipFill>
          <a:blip r:embed="rId5" cstate="print"/>
          <a:srcRect l="3694" t="54178" r="8453" b="3878"/>
          <a:stretch>
            <a:fillRect/>
          </a:stretch>
        </p:blipFill>
        <p:spPr bwMode="auto">
          <a:xfrm rot="5400000">
            <a:off x="-900452" y="2701713"/>
            <a:ext cx="4145625" cy="1206000"/>
          </a:xfrm>
          <a:prstGeom prst="rect">
            <a:avLst/>
          </a:prstGeom>
          <a:noFill/>
          <a:ln w="9525">
            <a:noFill/>
            <a:miter lim="800000"/>
            <a:headEnd/>
            <a:tailEnd/>
          </a:ln>
          <a:effectLst/>
        </p:spPr>
      </p:pic>
      <p:pic>
        <p:nvPicPr>
          <p:cNvPr id="18" name="Picture 3"/>
          <p:cNvPicPr>
            <a:picLocks noChangeAspect="1" noChangeArrowheads="1"/>
          </p:cNvPicPr>
          <p:nvPr/>
        </p:nvPicPr>
        <p:blipFill>
          <a:blip r:embed="rId5" cstate="print"/>
          <a:srcRect l="3694" t="54178" r="8453" b="3878"/>
          <a:stretch>
            <a:fillRect/>
          </a:stretch>
        </p:blipFill>
        <p:spPr bwMode="auto">
          <a:xfrm rot="5400000">
            <a:off x="2236449" y="27017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61950" y="152400"/>
            <a:ext cx="6172200" cy="685800"/>
          </a:xfrm>
        </p:spPr>
        <p:txBody>
          <a:bodyPr/>
          <a:lstStyle/>
          <a:p>
            <a:r>
              <a:rPr lang="fr-FR" dirty="0" smtClean="0"/>
              <a:t>Coût des produits vendus </a:t>
            </a:r>
            <a:endParaRPr lang="fr-FR" dirty="0"/>
          </a:p>
        </p:txBody>
      </p:sp>
      <p:sp>
        <p:nvSpPr>
          <p:cNvPr id="8" name="Espace réservé du contenu 7"/>
          <p:cNvSpPr>
            <a:spLocks noGrp="1"/>
          </p:cNvSpPr>
          <p:nvPr>
            <p:ph idx="1"/>
          </p:nvPr>
        </p:nvSpPr>
        <p:spPr>
          <a:xfrm>
            <a:off x="342900" y="1219200"/>
            <a:ext cx="6172200" cy="7162800"/>
          </a:xfrm>
        </p:spPr>
        <p:txBody>
          <a:bodyPr/>
          <a:lstStyle/>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indent="84138" algn="just"/>
            <a:r>
              <a:rPr lang="fr-FR" dirty="0" smtClean="0"/>
              <a:t>Le coûts des produits vendus intègre les coûts directs attribuables à la production des marchandises vendues.</a:t>
            </a:r>
          </a:p>
          <a:p>
            <a:pPr lvl="1" indent="84138" algn="just"/>
            <a:endParaRPr lang="fr-FR" dirty="0" smtClean="0"/>
          </a:p>
          <a:p>
            <a:pPr lvl="1" indent="84138" algn="just"/>
            <a:r>
              <a:rPr lang="fr-FR" dirty="0" smtClean="0"/>
              <a:t>Pour la plupart des secteurs le coût des produits vendus reste stable.  On observe une différence de 15 %  entre les résultats des médians et des meilleurs de la classe, essentiellement due aux économies d’échelle réalisées.</a:t>
            </a:r>
          </a:p>
          <a:p>
            <a:pPr lvl="1" indent="84138" algn="just"/>
            <a:endParaRPr lang="fr-FR" dirty="0" smtClean="0"/>
          </a:p>
          <a:p>
            <a:pPr lvl="1" indent="84138" algn="just"/>
            <a:r>
              <a:rPr lang="fr-FR" dirty="0" smtClean="0"/>
              <a:t>On constate par ailleurs une baisse significative des coûts de 10 % dans le secteur aéronautique en phase de restructuration depuis 2007.  </a:t>
            </a:r>
          </a:p>
          <a:p>
            <a:pPr indent="84138"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sp>
        <p:nvSpPr>
          <p:cNvPr id="21" name="Espace réservé du numéro de diapositive 20"/>
          <p:cNvSpPr>
            <a:spLocks noGrp="1"/>
          </p:cNvSpPr>
          <p:nvPr>
            <p:ph type="sldNum" sz="quarter" idx="10"/>
          </p:nvPr>
        </p:nvSpPr>
        <p:spPr/>
        <p:txBody>
          <a:bodyPr/>
          <a:lstStyle/>
          <a:p>
            <a:fld id="{6825B022-DDBF-41AA-B24C-2AFE910E8A64}" type="slidenum">
              <a:rPr lang="en-US" smtClean="0"/>
              <a:pPr/>
              <a:t>14</a:t>
            </a:fld>
            <a:endParaRPr lang="en-US"/>
          </a:p>
        </p:txBody>
      </p:sp>
      <p:pic>
        <p:nvPicPr>
          <p:cNvPr id="4099" name="Picture 3"/>
          <p:cNvPicPr>
            <a:picLocks noChangeAspect="1" noChangeArrowheads="1"/>
          </p:cNvPicPr>
          <p:nvPr/>
        </p:nvPicPr>
        <p:blipFill>
          <a:blip r:embed="rId2" cstate="print"/>
          <a:srcRect/>
          <a:stretch>
            <a:fillRect/>
          </a:stretch>
        </p:blipFill>
        <p:spPr bwMode="auto">
          <a:xfrm rot="5400000">
            <a:off x="-509728" y="1935435"/>
            <a:ext cx="4817945" cy="29124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rot="5400000">
            <a:off x="2611827" y="1935435"/>
            <a:ext cx="4817945" cy="2912400"/>
          </a:xfrm>
          <a:prstGeom prst="rect">
            <a:avLst/>
          </a:prstGeom>
          <a:noFill/>
          <a:ln w="9525">
            <a:noFill/>
            <a:miter lim="800000"/>
            <a:headEnd/>
            <a:tailEnd/>
          </a:ln>
          <a:effectLst/>
        </p:spPr>
      </p:pic>
      <p:sp>
        <p:nvSpPr>
          <p:cNvPr id="7" name="ZoneTexte 6"/>
          <p:cNvSpPr txBox="1"/>
          <p:nvPr/>
        </p:nvSpPr>
        <p:spPr>
          <a:xfrm>
            <a:off x="567269"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65 %</a:t>
            </a:r>
          </a:p>
          <a:p>
            <a:pPr algn="ctr">
              <a:tabLst>
                <a:tab pos="3048000" algn="l"/>
              </a:tabLst>
            </a:pPr>
            <a:r>
              <a:rPr lang="fr-FR" sz="1400" dirty="0" smtClean="0">
                <a:solidFill>
                  <a:schemeClr val="accent6">
                    <a:lumMod val="50000"/>
                  </a:schemeClr>
                </a:solidFill>
                <a:latin typeface="Calibri" pitchFamily="34" charset="0"/>
              </a:rPr>
              <a:t>2009 : 65 %</a:t>
            </a:r>
          </a:p>
        </p:txBody>
      </p:sp>
      <p:sp>
        <p:nvSpPr>
          <p:cNvPr id="9" name="ZoneTexte 8"/>
          <p:cNvSpPr txBox="1"/>
          <p:nvPr/>
        </p:nvSpPr>
        <p:spPr>
          <a:xfrm>
            <a:off x="3200400"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48 %</a:t>
            </a:r>
          </a:p>
          <a:p>
            <a:pPr algn="ctr">
              <a:tabLst>
                <a:tab pos="3048000" algn="l"/>
              </a:tabLst>
            </a:pPr>
            <a:r>
              <a:rPr lang="fr-FR" sz="1400" dirty="0" smtClean="0">
                <a:solidFill>
                  <a:schemeClr val="accent6">
                    <a:lumMod val="50000"/>
                  </a:schemeClr>
                </a:solidFill>
                <a:latin typeface="Calibri" pitchFamily="34" charset="0"/>
              </a:rPr>
              <a:t>2009 : 50 %</a:t>
            </a:r>
          </a:p>
        </p:txBody>
      </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4" name="Groupe 23"/>
          <p:cNvGrpSpPr/>
          <p:nvPr/>
        </p:nvGrpSpPr>
        <p:grpSpPr>
          <a:xfrm>
            <a:off x="2497667"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8" name="Picture 3"/>
          <p:cNvPicPr>
            <a:picLocks noChangeAspect="1" noChangeArrowheads="1"/>
          </p:cNvPicPr>
          <p:nvPr/>
        </p:nvPicPr>
        <p:blipFill>
          <a:blip r:embed="rId5" cstate="print"/>
          <a:srcRect l="3694" t="54178" r="8453" b="3878"/>
          <a:stretch>
            <a:fillRect/>
          </a:stretch>
        </p:blipFill>
        <p:spPr bwMode="auto">
          <a:xfrm rot="5400000">
            <a:off x="-910508" y="27017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213692" y="27017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rot="5400000">
            <a:off x="2725738" y="1930930"/>
            <a:ext cx="4770437" cy="2906713"/>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cstate="print"/>
          <a:srcRect/>
          <a:stretch>
            <a:fillRect/>
          </a:stretch>
        </p:blipFill>
        <p:spPr bwMode="auto">
          <a:xfrm rot="5400000">
            <a:off x="-474656" y="1930930"/>
            <a:ext cx="4770437" cy="2906713"/>
          </a:xfrm>
          <a:prstGeom prst="rect">
            <a:avLst/>
          </a:prstGeom>
          <a:noFill/>
          <a:ln w="9525">
            <a:noFill/>
            <a:miter lim="800000"/>
            <a:headEnd/>
            <a:tailEnd/>
          </a:ln>
          <a:effectLst/>
        </p:spPr>
      </p:pic>
      <p:sp>
        <p:nvSpPr>
          <p:cNvPr id="2" name="Titre 1"/>
          <p:cNvSpPr>
            <a:spLocks noGrp="1"/>
          </p:cNvSpPr>
          <p:nvPr>
            <p:ph type="title"/>
          </p:nvPr>
        </p:nvSpPr>
        <p:spPr>
          <a:xfrm>
            <a:off x="361950" y="152400"/>
            <a:ext cx="6172200" cy="685800"/>
          </a:xfrm>
        </p:spPr>
        <p:txBody>
          <a:bodyPr/>
          <a:lstStyle/>
          <a:p>
            <a:r>
              <a:rPr lang="fr-FR" dirty="0" smtClean="0"/>
              <a:t>Coûts de la gestion de la </a:t>
            </a:r>
            <a:r>
              <a:rPr lang="fr-FR" dirty="0" err="1" smtClean="0"/>
              <a:t>Supply</a:t>
            </a:r>
            <a:r>
              <a:rPr lang="fr-FR" dirty="0" smtClean="0"/>
              <a:t> Chain</a:t>
            </a:r>
            <a:endParaRPr lang="fr-FR" dirty="0"/>
          </a:p>
        </p:txBody>
      </p:sp>
      <p:sp>
        <p:nvSpPr>
          <p:cNvPr id="3" name="Espace réservé du contenu 2"/>
          <p:cNvSpPr>
            <a:spLocks noGrp="1"/>
          </p:cNvSpPr>
          <p:nvPr>
            <p:ph idx="1"/>
          </p:nvPr>
        </p:nvSpPr>
        <p:spPr/>
        <p:txBody>
          <a:bodyPr/>
          <a:lstStyle/>
          <a:p>
            <a:pPr algn="just"/>
            <a:endParaRPr lang="en-US" dirty="0" smtClean="0"/>
          </a:p>
          <a:p>
            <a:pPr lvl="1"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algn="just"/>
            <a:endParaRPr lang="en-US" dirty="0" smtClean="0"/>
          </a:p>
          <a:p>
            <a:pPr lvl="1" indent="84138" algn="just"/>
            <a:endParaRPr lang="fr-FR" dirty="0" smtClean="0"/>
          </a:p>
          <a:p>
            <a:pPr lvl="1" indent="84138" algn="just"/>
            <a:endParaRPr lang="fr-FR" dirty="0" smtClean="0"/>
          </a:p>
          <a:p>
            <a:pPr lvl="1" indent="84138" algn="just"/>
            <a:r>
              <a:rPr lang="fr-FR" dirty="0" smtClean="0"/>
              <a:t>Cet indicateur mesure les coûts opérationnels de gestion de commande, d'acquisition de matériel, de planification, de coût de possession de stock et des systèmes d’information utilisés pour la gestion de la chaîne d'approvisionnement.</a:t>
            </a:r>
          </a:p>
          <a:p>
            <a:pPr lvl="1" indent="84138" algn="just"/>
            <a:endParaRPr lang="fr-FR" dirty="0" smtClean="0"/>
          </a:p>
          <a:p>
            <a:pPr lvl="1" indent="84138" algn="just"/>
            <a:r>
              <a:rPr lang="fr-FR" dirty="0" smtClean="0"/>
              <a:t>Globalement les coûts de la gestion de la supply chain restent stables. </a:t>
            </a:r>
          </a:p>
          <a:p>
            <a:pPr lvl="1" indent="84138" algn="just"/>
            <a:endParaRPr lang="fr-FR" dirty="0" smtClean="0"/>
          </a:p>
          <a:p>
            <a:pPr lvl="1" indent="84138" algn="just"/>
            <a:r>
              <a:rPr lang="fr-FR" dirty="0" smtClean="0"/>
              <a:t>La baisse des flux et l’augmentation des prix sont des causes de la baisse observée dans l’industrie pétrolière et agroalimentaire.</a:t>
            </a:r>
          </a:p>
          <a:p>
            <a:pPr algn="just"/>
            <a:endParaRPr lang="fr-FR" dirty="0"/>
          </a:p>
        </p:txBody>
      </p:sp>
      <p:sp>
        <p:nvSpPr>
          <p:cNvPr id="4" name="Espace réservé du numéro de diapositive 3"/>
          <p:cNvSpPr>
            <a:spLocks noGrp="1"/>
          </p:cNvSpPr>
          <p:nvPr>
            <p:ph type="sldNum" sz="quarter" idx="10"/>
          </p:nvPr>
        </p:nvSpPr>
        <p:spPr/>
        <p:txBody>
          <a:bodyPr/>
          <a:lstStyle/>
          <a:p>
            <a:fld id="{6825B022-DDBF-41AA-B24C-2AFE910E8A64}" type="slidenum">
              <a:rPr lang="en-US" smtClean="0"/>
              <a:pPr/>
              <a:t>15</a:t>
            </a:fld>
            <a:endParaRPr lang="en-US" dirty="0"/>
          </a:p>
        </p:txBody>
      </p:sp>
      <p:sp>
        <p:nvSpPr>
          <p:cNvPr id="7" name="ZoneTexte 6"/>
          <p:cNvSpPr txBox="1"/>
          <p:nvPr/>
        </p:nvSpPr>
        <p:spPr>
          <a:xfrm>
            <a:off x="567269" y="5545667"/>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13 %</a:t>
            </a:r>
          </a:p>
          <a:p>
            <a:pPr algn="ctr">
              <a:tabLst>
                <a:tab pos="3048000" algn="l"/>
              </a:tabLst>
            </a:pPr>
            <a:r>
              <a:rPr lang="fr-FR" sz="1400" dirty="0" smtClean="0">
                <a:solidFill>
                  <a:schemeClr val="accent6">
                    <a:lumMod val="50000"/>
                  </a:schemeClr>
                </a:solidFill>
                <a:latin typeface="Calibri" pitchFamily="34" charset="0"/>
              </a:rPr>
              <a:t>2009 : 7 %</a:t>
            </a:r>
          </a:p>
        </p:txBody>
      </p:sp>
      <p:sp>
        <p:nvSpPr>
          <p:cNvPr id="8" name="ZoneTexte 7"/>
          <p:cNvSpPr txBox="1"/>
          <p:nvPr/>
        </p:nvSpPr>
        <p:spPr>
          <a:xfrm>
            <a:off x="3200400"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11%</a:t>
            </a:r>
          </a:p>
          <a:p>
            <a:pPr algn="ctr">
              <a:tabLst>
                <a:tab pos="3048000" algn="l"/>
              </a:tabLst>
            </a:pPr>
            <a:r>
              <a:rPr lang="fr-FR" sz="1400" dirty="0" smtClean="0">
                <a:solidFill>
                  <a:schemeClr val="accent6">
                    <a:lumMod val="50000"/>
                  </a:schemeClr>
                </a:solidFill>
                <a:latin typeface="Calibri" pitchFamily="34" charset="0"/>
              </a:rPr>
              <a:t>2009 : 5 %</a:t>
            </a:r>
          </a:p>
        </p:txBody>
      </p:sp>
      <p:sp>
        <p:nvSpPr>
          <p:cNvPr id="19" name="ZoneTexte 18"/>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0" name="ZoneTexte 19"/>
          <p:cNvSpPr txBox="1"/>
          <p:nvPr/>
        </p:nvSpPr>
        <p:spPr>
          <a:xfrm>
            <a:off x="36576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1" name="Groupe 20"/>
          <p:cNvGrpSpPr/>
          <p:nvPr/>
        </p:nvGrpSpPr>
        <p:grpSpPr>
          <a:xfrm>
            <a:off x="2497667" y="5892798"/>
            <a:ext cx="1905000" cy="476250"/>
            <a:chOff x="0" y="0"/>
            <a:chExt cx="1685458" cy="425484"/>
          </a:xfrm>
        </p:grpSpPr>
        <p:pic>
          <p:nvPicPr>
            <p:cNvPr id="22"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3"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891462" y="2714413"/>
            <a:ext cx="4145625" cy="1206000"/>
          </a:xfrm>
          <a:prstGeom prst="rect">
            <a:avLst/>
          </a:prstGeom>
          <a:noFill/>
          <a:ln w="9525">
            <a:noFill/>
            <a:miter lim="800000"/>
            <a:headEnd/>
            <a:tailEnd/>
          </a:ln>
          <a:effectLst/>
        </p:spPr>
      </p:pic>
      <p:pic>
        <p:nvPicPr>
          <p:cNvPr id="17" name="Picture 3"/>
          <p:cNvPicPr>
            <a:picLocks noChangeAspect="1" noChangeArrowheads="1"/>
          </p:cNvPicPr>
          <p:nvPr/>
        </p:nvPicPr>
        <p:blipFill>
          <a:blip r:embed="rId5" cstate="print"/>
          <a:srcRect l="3694" t="54178" r="8453" b="3878"/>
          <a:stretch>
            <a:fillRect/>
          </a:stretch>
        </p:blipFill>
        <p:spPr bwMode="auto">
          <a:xfrm rot="5400000">
            <a:off x="2361325" y="27144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rot="5400000">
            <a:off x="-548099" y="2038234"/>
            <a:ext cx="4710599" cy="270000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rot="5400000">
            <a:off x="2602377" y="2038231"/>
            <a:ext cx="4710592" cy="2700000"/>
          </a:xfrm>
          <a:prstGeom prst="rect">
            <a:avLst/>
          </a:prstGeom>
          <a:noFill/>
          <a:ln w="9525">
            <a:noFill/>
            <a:miter lim="800000"/>
            <a:headEnd/>
            <a:tailEnd/>
          </a:ln>
          <a:effectLst/>
        </p:spPr>
      </p:pic>
      <p:sp>
        <p:nvSpPr>
          <p:cNvPr id="12" name="Titre 11"/>
          <p:cNvSpPr>
            <a:spLocks noGrp="1"/>
          </p:cNvSpPr>
          <p:nvPr>
            <p:ph type="title"/>
          </p:nvPr>
        </p:nvSpPr>
        <p:spPr>
          <a:xfrm>
            <a:off x="361950" y="152400"/>
            <a:ext cx="6172200" cy="685800"/>
          </a:xfrm>
        </p:spPr>
        <p:txBody>
          <a:bodyPr/>
          <a:lstStyle/>
          <a:p>
            <a:r>
              <a:rPr lang="fr-FR" dirty="0" smtClean="0"/>
              <a:t>Durée du cycle d'exploitation</a:t>
            </a:r>
            <a:endParaRPr lang="fr-FR" dirty="0"/>
          </a:p>
        </p:txBody>
      </p:sp>
      <p:sp>
        <p:nvSpPr>
          <p:cNvPr id="8" name="Espace réservé du contenu 7"/>
          <p:cNvSpPr>
            <a:spLocks noGrp="1"/>
          </p:cNvSpPr>
          <p:nvPr>
            <p:ph idx="1"/>
          </p:nvPr>
        </p:nvSpPr>
        <p:spPr>
          <a:xfrm>
            <a:off x="342900" y="1219200"/>
            <a:ext cx="6172200" cy="7010400"/>
          </a:xfrm>
        </p:spPr>
        <p:txBody>
          <a:bodyPr/>
          <a:lstStyle/>
          <a:p>
            <a:pPr algn="just"/>
            <a:endParaRPr lang="en-US" dirty="0" smtClean="0"/>
          </a:p>
          <a:p>
            <a:pPr algn="just"/>
            <a:endParaRPr lang="en-US"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indent="84138" algn="just"/>
            <a:r>
              <a:rPr lang="fr-FR" dirty="0" smtClean="0"/>
              <a:t>On considère ici le nombre de jours correspondant au besoin en fonds de roulement.</a:t>
            </a:r>
          </a:p>
          <a:p>
            <a:pPr lvl="1" indent="84138" algn="just"/>
            <a:endParaRPr lang="fr-FR" dirty="0" smtClean="0"/>
          </a:p>
          <a:p>
            <a:pPr lvl="1" indent="84138" algn="just"/>
            <a:r>
              <a:rPr lang="fr-FR" dirty="0" smtClean="0"/>
              <a:t>Les plus longs cycles sont ceux de l’industrie pharmaceutique qui constitue des stocks stratégiques.</a:t>
            </a:r>
          </a:p>
          <a:p>
            <a:pPr lvl="1" indent="84138" algn="just"/>
            <a:endParaRPr lang="fr-FR" dirty="0" smtClean="0"/>
          </a:p>
          <a:p>
            <a:pPr lvl="1" indent="84138" algn="just"/>
            <a:r>
              <a:rPr lang="fr-FR" dirty="0" smtClean="0"/>
              <a:t>Les écarts entre les médians et le meilleurs de la classe sont liés à la taille et au poids des entreprises. Un  panel d’actions d’amélioration sont envisageables en s’inspirant des pratiques utilisés par les meilleurs de la classe de chaque industrie. </a:t>
            </a:r>
          </a:p>
          <a:p>
            <a:pPr algn="just"/>
            <a:endParaRPr lang="fr-FR"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16</a:t>
            </a:fld>
            <a:endParaRPr lang="en-US"/>
          </a:p>
        </p:txBody>
      </p:sp>
      <p:sp>
        <p:nvSpPr>
          <p:cNvPr id="7" name="ZoneTexte 6"/>
          <p:cNvSpPr txBox="1"/>
          <p:nvPr/>
        </p:nvSpPr>
        <p:spPr>
          <a:xfrm>
            <a:off x="533400"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101 jours</a:t>
            </a:r>
          </a:p>
          <a:p>
            <a:pPr algn="ctr">
              <a:tabLst>
                <a:tab pos="3048000" algn="l"/>
              </a:tabLst>
            </a:pPr>
            <a:r>
              <a:rPr lang="fr-FR" sz="1400" dirty="0" smtClean="0">
                <a:solidFill>
                  <a:schemeClr val="accent6">
                    <a:lumMod val="50000"/>
                  </a:schemeClr>
                </a:solidFill>
                <a:latin typeface="Calibri" pitchFamily="34" charset="0"/>
              </a:rPr>
              <a:t>2009 : 103 jours</a:t>
            </a:r>
          </a:p>
        </p:txBody>
      </p:sp>
      <p:sp>
        <p:nvSpPr>
          <p:cNvPr id="10" name="ZoneTexte 9"/>
          <p:cNvSpPr txBox="1"/>
          <p:nvPr/>
        </p:nvSpPr>
        <p:spPr>
          <a:xfrm>
            <a:off x="3183473"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40 jours</a:t>
            </a:r>
          </a:p>
          <a:p>
            <a:pPr algn="ctr">
              <a:tabLst>
                <a:tab pos="3048000" algn="l"/>
              </a:tabLst>
            </a:pPr>
            <a:r>
              <a:rPr lang="fr-FR" sz="1400" dirty="0" smtClean="0">
                <a:solidFill>
                  <a:schemeClr val="accent6">
                    <a:lumMod val="50000"/>
                  </a:schemeClr>
                </a:solidFill>
                <a:latin typeface="Calibri" pitchFamily="34" charset="0"/>
              </a:rPr>
              <a:t>2009 : 34 jours</a:t>
            </a:r>
          </a:p>
        </p:txBody>
      </p:sp>
      <p:sp>
        <p:nvSpPr>
          <p:cNvPr id="24" name="ZoneTexte 23"/>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5" name="ZoneTexte 24"/>
          <p:cNvSpPr txBox="1"/>
          <p:nvPr/>
        </p:nvSpPr>
        <p:spPr>
          <a:xfrm>
            <a:off x="34290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6" name="Groupe 25"/>
          <p:cNvGrpSpPr/>
          <p:nvPr/>
        </p:nvGrpSpPr>
        <p:grpSpPr>
          <a:xfrm>
            <a:off x="2438400" y="5892798"/>
            <a:ext cx="1905000" cy="476250"/>
            <a:chOff x="0" y="0"/>
            <a:chExt cx="1685458" cy="425484"/>
          </a:xfrm>
        </p:grpSpPr>
        <p:pic>
          <p:nvPicPr>
            <p:cNvPr id="27"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8"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4" name="Picture 3"/>
          <p:cNvPicPr>
            <a:picLocks noChangeAspect="1" noChangeArrowheads="1"/>
          </p:cNvPicPr>
          <p:nvPr/>
        </p:nvPicPr>
        <p:blipFill>
          <a:blip r:embed="rId5" cstate="print"/>
          <a:srcRect l="3694" t="54178" r="8453" b="3878"/>
          <a:stretch>
            <a:fillRect/>
          </a:stretch>
        </p:blipFill>
        <p:spPr bwMode="auto">
          <a:xfrm rot="5400000">
            <a:off x="-899737" y="2689013"/>
            <a:ext cx="4145625" cy="1206000"/>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l="3694" t="54178" r="8453" b="3878"/>
          <a:stretch>
            <a:fillRect/>
          </a:stretch>
        </p:blipFill>
        <p:spPr bwMode="auto">
          <a:xfrm rot="5400000">
            <a:off x="2263440"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950" y="152400"/>
            <a:ext cx="6172200" cy="685800"/>
          </a:xfrm>
        </p:spPr>
        <p:txBody>
          <a:bodyPr/>
          <a:lstStyle/>
          <a:p>
            <a:r>
              <a:rPr lang="fr-FR" dirty="0" smtClean="0"/>
              <a:t>Nombre de jours de stock</a:t>
            </a:r>
            <a:endParaRPr lang="fr-FR" dirty="0"/>
          </a:p>
        </p:txBody>
      </p:sp>
      <p:sp>
        <p:nvSpPr>
          <p:cNvPr id="3" name="Espace réservé du contenu 2"/>
          <p:cNvSpPr>
            <a:spLocks noGrp="1"/>
          </p:cNvSpPr>
          <p:nvPr>
            <p:ph idx="1"/>
          </p:nvPr>
        </p:nvSpPr>
        <p:spPr/>
        <p:txBody>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1" indent="84138" algn="just"/>
            <a:endParaRPr lang="fr-FR" dirty="0" smtClean="0"/>
          </a:p>
          <a:p>
            <a:pPr lvl="1" indent="84138" algn="just"/>
            <a:endParaRPr lang="fr-FR" dirty="0" smtClean="0"/>
          </a:p>
          <a:p>
            <a:pPr lvl="1" indent="84138" algn="just"/>
            <a:r>
              <a:rPr lang="fr-FR" dirty="0" smtClean="0"/>
              <a:t>La durée des cycles logistiques et la constitution de stocks stratégiques  justifient les résultats  des industries pharmaceutique, aéronautique, électronique et le secteur du luxe, intégré dans les industries de mode.</a:t>
            </a:r>
          </a:p>
          <a:p>
            <a:pPr lvl="1" indent="84138" algn="just"/>
            <a:endParaRPr lang="fr-FR" dirty="0" smtClean="0"/>
          </a:p>
          <a:p>
            <a:pPr lvl="1" indent="84138" algn="just"/>
            <a:r>
              <a:rPr lang="fr-FR" dirty="0" smtClean="0"/>
              <a:t>L’écart entre les médians et les meilleurs de la classe, de l’ordre de 50 % suggère des leviers d’amélioration liés aux processus de la gestion de la demande et de la planification, de la maîtrise des temps de cycle…</a:t>
            </a:r>
          </a:p>
        </p:txBody>
      </p:sp>
      <p:sp>
        <p:nvSpPr>
          <p:cNvPr id="4" name="Espace réservé du numéro de diapositive 3"/>
          <p:cNvSpPr>
            <a:spLocks noGrp="1"/>
          </p:cNvSpPr>
          <p:nvPr>
            <p:ph type="sldNum" sz="quarter" idx="10"/>
          </p:nvPr>
        </p:nvSpPr>
        <p:spPr/>
        <p:txBody>
          <a:bodyPr/>
          <a:lstStyle/>
          <a:p>
            <a:fld id="{6825B022-DDBF-41AA-B24C-2AFE910E8A64}" type="slidenum">
              <a:rPr lang="en-US" smtClean="0"/>
              <a:pPr/>
              <a:t>17</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rot="5400000">
            <a:off x="-607928" y="2044950"/>
            <a:ext cx="4846798" cy="2700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rot="5400000">
            <a:off x="2703601" y="2044950"/>
            <a:ext cx="4846798" cy="2700000"/>
          </a:xfrm>
          <a:prstGeom prst="rect">
            <a:avLst/>
          </a:prstGeom>
          <a:noFill/>
          <a:ln w="9525">
            <a:noFill/>
            <a:miter lim="800000"/>
            <a:headEnd/>
            <a:tailEnd/>
          </a:ln>
          <a:effectLst/>
        </p:spPr>
      </p:pic>
      <p:sp>
        <p:nvSpPr>
          <p:cNvPr id="7" name="ZoneTexte 6"/>
          <p:cNvSpPr txBox="1"/>
          <p:nvPr/>
        </p:nvSpPr>
        <p:spPr>
          <a:xfrm>
            <a:off x="499534" y="5520266"/>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88 jours</a:t>
            </a:r>
          </a:p>
          <a:p>
            <a:pPr algn="ctr">
              <a:tabLst>
                <a:tab pos="3048000" algn="l"/>
              </a:tabLst>
            </a:pPr>
            <a:r>
              <a:rPr lang="fr-FR" sz="1400" dirty="0" smtClean="0">
                <a:solidFill>
                  <a:schemeClr val="accent6">
                    <a:lumMod val="50000"/>
                  </a:schemeClr>
                </a:solidFill>
                <a:latin typeface="Calibri" pitchFamily="34" charset="0"/>
              </a:rPr>
              <a:t>2009 : 93 jours</a:t>
            </a:r>
          </a:p>
        </p:txBody>
      </p:sp>
      <p:sp>
        <p:nvSpPr>
          <p:cNvPr id="8" name="ZoneTexte 7"/>
          <p:cNvSpPr txBox="1"/>
          <p:nvPr/>
        </p:nvSpPr>
        <p:spPr>
          <a:xfrm>
            <a:off x="3352800"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42 jours</a:t>
            </a:r>
          </a:p>
          <a:p>
            <a:pPr algn="ctr">
              <a:tabLst>
                <a:tab pos="3048000" algn="l"/>
              </a:tabLst>
            </a:pPr>
            <a:r>
              <a:rPr lang="fr-FR" sz="1400" dirty="0" smtClean="0">
                <a:solidFill>
                  <a:schemeClr val="accent6">
                    <a:lumMod val="50000"/>
                  </a:schemeClr>
                </a:solidFill>
                <a:latin typeface="Calibri" pitchFamily="34" charset="0"/>
              </a:rPr>
              <a:t>2009 : 40 jours</a:t>
            </a:r>
          </a:p>
        </p:txBody>
      </p:sp>
      <p:sp>
        <p:nvSpPr>
          <p:cNvPr id="19" name="ZoneTexte 18"/>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0" name="ZoneTexte 19"/>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1" name="Groupe 20"/>
          <p:cNvGrpSpPr/>
          <p:nvPr/>
        </p:nvGrpSpPr>
        <p:grpSpPr>
          <a:xfrm>
            <a:off x="2497667" y="5892798"/>
            <a:ext cx="1905000" cy="476250"/>
            <a:chOff x="0" y="0"/>
            <a:chExt cx="1685458" cy="425484"/>
          </a:xfrm>
        </p:grpSpPr>
        <p:pic>
          <p:nvPicPr>
            <p:cNvPr id="22"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3"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86713" y="2689013"/>
            <a:ext cx="4145625" cy="1206000"/>
          </a:xfrm>
          <a:prstGeom prst="rect">
            <a:avLst/>
          </a:prstGeom>
          <a:noFill/>
          <a:ln w="9525">
            <a:noFill/>
            <a:miter lim="800000"/>
            <a:headEnd/>
            <a:tailEnd/>
          </a:ln>
          <a:effectLst/>
        </p:spPr>
      </p:pic>
      <p:pic>
        <p:nvPicPr>
          <p:cNvPr id="17" name="Picture 3"/>
          <p:cNvPicPr>
            <a:picLocks noChangeAspect="1" noChangeArrowheads="1"/>
          </p:cNvPicPr>
          <p:nvPr/>
        </p:nvPicPr>
        <p:blipFill>
          <a:blip r:embed="rId5" cstate="print"/>
          <a:srcRect l="3694" t="54178" r="8453" b="3878"/>
          <a:stretch>
            <a:fillRect/>
          </a:stretch>
        </p:blipFill>
        <p:spPr bwMode="auto">
          <a:xfrm rot="5400000">
            <a:off x="2327992"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61950" y="152400"/>
            <a:ext cx="6172200" cy="685800"/>
          </a:xfrm>
        </p:spPr>
        <p:txBody>
          <a:bodyPr/>
          <a:lstStyle/>
          <a:p>
            <a:r>
              <a:rPr lang="fr-FR" dirty="0" smtClean="0"/>
              <a:t>Nombre de jours de créances clients</a:t>
            </a:r>
            <a:endParaRPr lang="fr-FR" dirty="0"/>
          </a:p>
        </p:txBody>
      </p:sp>
      <p:sp>
        <p:nvSpPr>
          <p:cNvPr id="8" name="Espace réservé du contenu 7"/>
          <p:cNvSpPr>
            <a:spLocks noGrp="1"/>
          </p:cNvSpPr>
          <p:nvPr>
            <p:ph idx="1"/>
          </p:nvPr>
        </p:nvSpPr>
        <p:spPr>
          <a:xfrm>
            <a:off x="381000" y="1295400"/>
            <a:ext cx="6172200" cy="6705600"/>
          </a:xfrm>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algn="just"/>
            <a:endParaRPr lang="en-US" dirty="0" smtClean="0"/>
          </a:p>
          <a:p>
            <a:pPr lvl="1" indent="84138" algn="just"/>
            <a:r>
              <a:rPr lang="fr-FR" dirty="0" smtClean="0"/>
              <a:t>Les délais de paiement des clients sont constants et respectent les normes européennes situées autour de 30 jours. </a:t>
            </a:r>
          </a:p>
          <a:p>
            <a:pPr lvl="1" indent="84138" algn="just"/>
            <a:endParaRPr lang="fr-FR" dirty="0" smtClean="0"/>
          </a:p>
          <a:p>
            <a:pPr lvl="1" indent="84138" algn="just"/>
            <a:r>
              <a:rPr lang="fr-FR" dirty="0" smtClean="0"/>
              <a:t>Historiquement, les industries pétrolière et automobile ainsi que la grande distribution bénéficient de délai de paiement inférieurs à 30 jours.</a:t>
            </a:r>
            <a:endParaRPr lang="fr-FR" dirty="0" smtClean="0">
              <a:solidFill>
                <a:srgbClr val="FF0000"/>
              </a:solidFill>
            </a:endParaRPr>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18</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rot="5400000">
            <a:off x="-609072" y="2055812"/>
            <a:ext cx="4895850" cy="27273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rot="5400000">
            <a:off x="2707749" y="2055812"/>
            <a:ext cx="4895850" cy="2727325"/>
          </a:xfrm>
          <a:prstGeom prst="rect">
            <a:avLst/>
          </a:prstGeom>
          <a:noFill/>
          <a:ln w="9525">
            <a:noFill/>
            <a:miter lim="800000"/>
            <a:headEnd/>
            <a:tailEnd/>
          </a:ln>
          <a:effectLst/>
        </p:spPr>
      </p:pic>
      <p:sp>
        <p:nvSpPr>
          <p:cNvPr id="7" name="ZoneTexte 6"/>
          <p:cNvSpPr txBox="1"/>
          <p:nvPr/>
        </p:nvSpPr>
        <p:spPr>
          <a:xfrm>
            <a:off x="533400"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49 jours</a:t>
            </a:r>
          </a:p>
          <a:p>
            <a:pPr algn="ctr">
              <a:tabLst>
                <a:tab pos="3048000" algn="l"/>
              </a:tabLst>
            </a:pPr>
            <a:r>
              <a:rPr lang="fr-FR" sz="1400" dirty="0" smtClean="0">
                <a:solidFill>
                  <a:schemeClr val="accent6">
                    <a:lumMod val="50000"/>
                  </a:schemeClr>
                </a:solidFill>
                <a:latin typeface="Calibri" pitchFamily="34" charset="0"/>
              </a:rPr>
              <a:t>2009 : 49 jours</a:t>
            </a:r>
          </a:p>
        </p:txBody>
      </p:sp>
      <p:sp>
        <p:nvSpPr>
          <p:cNvPr id="11" name="ZoneTexte 10"/>
          <p:cNvSpPr txBox="1"/>
          <p:nvPr/>
        </p:nvSpPr>
        <p:spPr>
          <a:xfrm>
            <a:off x="3318937"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28 jours</a:t>
            </a:r>
          </a:p>
          <a:p>
            <a:pPr algn="ctr">
              <a:tabLst>
                <a:tab pos="3048000" algn="l"/>
              </a:tabLst>
            </a:pPr>
            <a:r>
              <a:rPr lang="fr-FR" sz="1400" dirty="0" smtClean="0">
                <a:solidFill>
                  <a:schemeClr val="accent6">
                    <a:lumMod val="50000"/>
                  </a:schemeClr>
                </a:solidFill>
                <a:latin typeface="Calibri" pitchFamily="34" charset="0"/>
              </a:rPr>
              <a:t>2009 : 27 jours</a:t>
            </a:r>
          </a:p>
        </p:txBody>
      </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814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4" name="Groupe 23"/>
          <p:cNvGrpSpPr/>
          <p:nvPr/>
        </p:nvGrpSpPr>
        <p:grpSpPr>
          <a:xfrm>
            <a:off x="2497667"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74013" y="27144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366092" y="27144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cstate="print"/>
          <a:srcRect/>
          <a:stretch>
            <a:fillRect/>
          </a:stretch>
        </p:blipFill>
        <p:spPr bwMode="auto">
          <a:xfrm rot="5400000">
            <a:off x="-581446" y="2016770"/>
            <a:ext cx="4834466" cy="2714400"/>
          </a:xfrm>
          <a:prstGeom prst="rect">
            <a:avLst/>
          </a:prstGeom>
          <a:noFill/>
          <a:ln w="9525">
            <a:noFill/>
            <a:miter lim="800000"/>
            <a:headEnd/>
            <a:tailEnd/>
          </a:ln>
          <a:effectLst/>
        </p:spPr>
      </p:pic>
      <p:pic>
        <p:nvPicPr>
          <p:cNvPr id="38914" name="Picture 2"/>
          <p:cNvPicPr>
            <a:picLocks noChangeAspect="1" noChangeArrowheads="1"/>
          </p:cNvPicPr>
          <p:nvPr/>
        </p:nvPicPr>
        <p:blipFill>
          <a:blip r:embed="rId3" cstate="print"/>
          <a:srcRect/>
          <a:stretch>
            <a:fillRect/>
          </a:stretch>
        </p:blipFill>
        <p:spPr bwMode="auto">
          <a:xfrm rot="5400000">
            <a:off x="2691872" y="2006072"/>
            <a:ext cx="4842931" cy="2727325"/>
          </a:xfrm>
          <a:prstGeom prst="rect">
            <a:avLst/>
          </a:prstGeom>
          <a:noFill/>
          <a:ln w="9525">
            <a:noFill/>
            <a:miter lim="800000"/>
            <a:headEnd/>
            <a:tailEnd/>
          </a:ln>
          <a:effectLst/>
        </p:spPr>
      </p:pic>
      <p:sp>
        <p:nvSpPr>
          <p:cNvPr id="2" name="Titre 1"/>
          <p:cNvSpPr>
            <a:spLocks noGrp="1"/>
          </p:cNvSpPr>
          <p:nvPr>
            <p:ph type="title"/>
          </p:nvPr>
        </p:nvSpPr>
        <p:spPr>
          <a:xfrm>
            <a:off x="361950" y="152400"/>
            <a:ext cx="6172200" cy="685800"/>
          </a:xfrm>
        </p:spPr>
        <p:txBody>
          <a:bodyPr/>
          <a:lstStyle/>
          <a:p>
            <a:r>
              <a:rPr lang="fr-FR" dirty="0" smtClean="0"/>
              <a:t>Nombre de jours de dettes fournisseurs</a:t>
            </a:r>
            <a:endParaRPr lang="fr-FR" dirty="0"/>
          </a:p>
        </p:txBody>
      </p:sp>
      <p:sp>
        <p:nvSpPr>
          <p:cNvPr id="3" name="Espace réservé du contenu 2"/>
          <p:cNvSpPr>
            <a:spLocks noGrp="1"/>
          </p:cNvSpPr>
          <p:nvPr>
            <p:ph idx="1"/>
          </p:nvPr>
        </p:nvSpPr>
        <p:spPr/>
        <p:txBody>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1" algn="just"/>
            <a:endParaRPr lang="fr-FR" dirty="0" smtClean="0"/>
          </a:p>
          <a:p>
            <a:pPr lvl="1" indent="84138" algn="just"/>
            <a:endParaRPr lang="fr-FR" dirty="0" smtClean="0"/>
          </a:p>
          <a:p>
            <a:pPr lvl="1" indent="84138" algn="just"/>
            <a:r>
              <a:rPr lang="fr-FR" dirty="0" smtClean="0"/>
              <a:t>Les délais de paiement des fournisseurs sont stables et régulés.</a:t>
            </a:r>
          </a:p>
          <a:p>
            <a:pPr lvl="1" indent="84138" algn="just"/>
            <a:endParaRPr lang="fr-FR" dirty="0" smtClean="0"/>
          </a:p>
          <a:p>
            <a:pPr lvl="1" indent="84138" algn="just"/>
            <a:r>
              <a:rPr lang="fr-FR" dirty="0" smtClean="0"/>
              <a:t>Les meilleurs de la classe considèrent encore  le fait d’avoir un délai de paiement fournisseur important  comme un avantage économique. Cette vision à court terme nuit à l’agilité et la robustesse de la chaîne d’approvisionnement qui peut être mise en péril.</a:t>
            </a:r>
          </a:p>
        </p:txBody>
      </p:sp>
      <p:sp>
        <p:nvSpPr>
          <p:cNvPr id="4" name="Espace réservé du numéro de diapositive 3"/>
          <p:cNvSpPr>
            <a:spLocks noGrp="1"/>
          </p:cNvSpPr>
          <p:nvPr>
            <p:ph type="sldNum" sz="quarter" idx="10"/>
          </p:nvPr>
        </p:nvSpPr>
        <p:spPr/>
        <p:txBody>
          <a:bodyPr/>
          <a:lstStyle/>
          <a:p>
            <a:pPr>
              <a:defRPr/>
            </a:pPr>
            <a:fld id="{6825B022-DDBF-41AA-B24C-2AFE910E8A64}" type="slidenum">
              <a:rPr lang="en-US" smtClean="0"/>
              <a:pPr>
                <a:defRPr/>
              </a:pPr>
              <a:t>19</a:t>
            </a:fld>
            <a:endParaRPr lang="en-US" dirty="0"/>
          </a:p>
        </p:txBody>
      </p:sp>
      <p:sp>
        <p:nvSpPr>
          <p:cNvPr id="7" name="ZoneTexte 6"/>
          <p:cNvSpPr txBox="1"/>
          <p:nvPr/>
        </p:nvSpPr>
        <p:spPr>
          <a:xfrm>
            <a:off x="533400" y="5562600"/>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38 jours</a:t>
            </a:r>
          </a:p>
          <a:p>
            <a:pPr algn="ctr">
              <a:tabLst>
                <a:tab pos="3048000" algn="l"/>
              </a:tabLst>
            </a:pPr>
            <a:r>
              <a:rPr lang="fr-FR" sz="1400" dirty="0" smtClean="0">
                <a:solidFill>
                  <a:schemeClr val="accent6">
                    <a:lumMod val="50000"/>
                  </a:schemeClr>
                </a:solidFill>
                <a:latin typeface="Calibri" pitchFamily="34" charset="0"/>
              </a:rPr>
              <a:t>2009 : 37 jours</a:t>
            </a:r>
          </a:p>
        </p:txBody>
      </p:sp>
      <p:sp>
        <p:nvSpPr>
          <p:cNvPr id="8" name="ZoneTexte 7"/>
          <p:cNvSpPr txBox="1"/>
          <p:nvPr/>
        </p:nvSpPr>
        <p:spPr>
          <a:xfrm>
            <a:off x="3200400" y="5562600"/>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67 jours</a:t>
            </a:r>
          </a:p>
          <a:p>
            <a:pPr algn="ctr">
              <a:tabLst>
                <a:tab pos="3048000" algn="l"/>
              </a:tabLst>
            </a:pPr>
            <a:r>
              <a:rPr lang="fr-FR" sz="1400" dirty="0" smtClean="0">
                <a:solidFill>
                  <a:schemeClr val="accent6">
                    <a:lumMod val="50000"/>
                  </a:schemeClr>
                </a:solidFill>
                <a:latin typeface="Calibri" pitchFamily="34" charset="0"/>
              </a:rPr>
              <a:t>2009 : 73 jours</a:t>
            </a:r>
          </a:p>
        </p:txBody>
      </p:sp>
      <p:sp>
        <p:nvSpPr>
          <p:cNvPr id="19" name="ZoneTexte 18"/>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0" name="ZoneTexte 19"/>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1" name="Groupe 20"/>
          <p:cNvGrpSpPr/>
          <p:nvPr/>
        </p:nvGrpSpPr>
        <p:grpSpPr>
          <a:xfrm>
            <a:off x="2438400" y="5892798"/>
            <a:ext cx="1905000" cy="476250"/>
            <a:chOff x="0" y="0"/>
            <a:chExt cx="1685458" cy="425484"/>
          </a:xfrm>
        </p:grpSpPr>
        <p:pic>
          <p:nvPicPr>
            <p:cNvPr id="22"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3"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74512" y="2701713"/>
            <a:ext cx="4145625" cy="1206000"/>
          </a:xfrm>
          <a:prstGeom prst="rect">
            <a:avLst/>
          </a:prstGeom>
          <a:noFill/>
          <a:ln w="9525">
            <a:noFill/>
            <a:miter lim="800000"/>
            <a:headEnd/>
            <a:tailEnd/>
          </a:ln>
          <a:effectLst/>
        </p:spPr>
      </p:pic>
      <p:pic>
        <p:nvPicPr>
          <p:cNvPr id="17" name="Picture 3"/>
          <p:cNvPicPr>
            <a:picLocks noChangeAspect="1" noChangeArrowheads="1"/>
          </p:cNvPicPr>
          <p:nvPr/>
        </p:nvPicPr>
        <p:blipFill>
          <a:blip r:embed="rId5" cstate="print"/>
          <a:srcRect l="3694" t="54178" r="8453" b="3878"/>
          <a:stretch>
            <a:fillRect/>
          </a:stretch>
        </p:blipFill>
        <p:spPr bwMode="auto">
          <a:xfrm rot="5400000">
            <a:off x="2313736" y="27017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6172200" cy="685800"/>
          </a:xfrm>
        </p:spPr>
        <p:txBody>
          <a:bodyPr/>
          <a:lstStyle/>
          <a:p>
            <a:r>
              <a:rPr lang="en-US" dirty="0" smtClean="0"/>
              <a:t>Table des </a:t>
            </a:r>
            <a:r>
              <a:rPr lang="fr-FR" dirty="0" smtClean="0"/>
              <a:t>matières</a:t>
            </a:r>
          </a:p>
        </p:txBody>
      </p:sp>
      <p:sp>
        <p:nvSpPr>
          <p:cNvPr id="8" name="Espace réservé du contenu 7"/>
          <p:cNvSpPr>
            <a:spLocks noGrp="1"/>
          </p:cNvSpPr>
          <p:nvPr>
            <p:ph idx="1"/>
          </p:nvPr>
        </p:nvSpPr>
        <p:spPr>
          <a:xfrm>
            <a:off x="342900" y="1219200"/>
            <a:ext cx="6172200" cy="7696200"/>
          </a:xfrm>
        </p:spPr>
        <p:txBody>
          <a:bodyPr/>
          <a:lstStyle/>
          <a:p>
            <a:pPr lvl="0">
              <a:lnSpc>
                <a:spcPct val="150000"/>
              </a:lnSpc>
              <a:tabLst>
                <a:tab pos="5921375" algn="r"/>
              </a:tabLst>
            </a:pPr>
            <a:r>
              <a:rPr lang="fr-FR" dirty="0" smtClean="0"/>
              <a:t>OPTIMISER SA SUPPLY CHAIN GRÂCE AU BENCHMARK	</a:t>
            </a:r>
            <a:r>
              <a:rPr lang="fr-FR" cap="all" dirty="0" smtClean="0"/>
              <a:t>3</a:t>
            </a:r>
            <a:endParaRPr lang="en-US" cap="all" dirty="0" smtClean="0"/>
          </a:p>
          <a:p>
            <a:pPr marL="342900" lvl="1" indent="-342900">
              <a:lnSpc>
                <a:spcPct val="150000"/>
              </a:lnSpc>
              <a:tabLst>
                <a:tab pos="5921375" algn="r"/>
              </a:tabLst>
            </a:pPr>
            <a:r>
              <a:rPr lang="fr-FR" sz="1800" dirty="0" smtClean="0"/>
              <a:t>1. L’utilisation d’un référentiel SCOR</a:t>
            </a:r>
            <a:r>
              <a:rPr lang="fr-FR" altLang="zh-CN" sz="1800" dirty="0" smtClean="0"/>
              <a:t>® …….</a:t>
            </a:r>
            <a:r>
              <a:rPr lang="fr-FR" sz="1800" dirty="0" smtClean="0"/>
              <a:t>……………………………...	4</a:t>
            </a:r>
            <a:endParaRPr lang="en-US" sz="1800" dirty="0" smtClean="0"/>
          </a:p>
          <a:p>
            <a:pPr marL="342900" lvl="1" indent="-342900">
              <a:lnSpc>
                <a:spcPct val="150000"/>
              </a:lnSpc>
              <a:tabLst>
                <a:tab pos="5921375" algn="r"/>
              </a:tabLst>
            </a:pPr>
            <a:r>
              <a:rPr lang="fr-FR" sz="1800" dirty="0" smtClean="0"/>
              <a:t>2. Le benchmark opérationnel …………………………….………….…..….	5</a:t>
            </a:r>
          </a:p>
          <a:p>
            <a:pPr marL="342900" lvl="1" indent="-342900">
              <a:lnSpc>
                <a:spcPct val="150000"/>
              </a:lnSpc>
              <a:tabLst>
                <a:tab pos="5921375" algn="r"/>
              </a:tabLst>
            </a:pPr>
            <a:r>
              <a:rPr lang="fr-FR" sz="1800" dirty="0" smtClean="0"/>
              <a:t>3. La performance opérationnelle et les objectifs financiers …..	6</a:t>
            </a:r>
          </a:p>
          <a:p>
            <a:pPr marL="342900" lvl="1" indent="-342900">
              <a:lnSpc>
                <a:spcPct val="150000"/>
              </a:lnSpc>
              <a:tabLst>
                <a:tab pos="5921375" algn="r"/>
              </a:tabLst>
            </a:pPr>
            <a:endParaRPr lang="fr-FR" sz="700" dirty="0" smtClean="0"/>
          </a:p>
          <a:p>
            <a:pPr lvl="0">
              <a:lnSpc>
                <a:spcPct val="150000"/>
              </a:lnSpc>
              <a:tabLst>
                <a:tab pos="5921375" algn="r"/>
              </a:tabLst>
            </a:pPr>
            <a:r>
              <a:rPr lang="fr-FR" cap="all" dirty="0" smtClean="0"/>
              <a:t>Méthodologie ……………………..……………………………….…..	7</a:t>
            </a:r>
            <a:endParaRPr lang="en-US" cap="all" dirty="0" smtClean="0"/>
          </a:p>
          <a:p>
            <a:pPr lvl="1">
              <a:lnSpc>
                <a:spcPct val="150000"/>
              </a:lnSpc>
              <a:tabLst>
                <a:tab pos="5921375" algn="r"/>
              </a:tabLst>
            </a:pPr>
            <a:r>
              <a:rPr lang="fr-FR" sz="1800" dirty="0" smtClean="0"/>
              <a:t>1. Présentation de l’échantillon……………………………………………….	8</a:t>
            </a:r>
            <a:endParaRPr lang="en-US" sz="1800" dirty="0" smtClean="0"/>
          </a:p>
          <a:p>
            <a:pPr lvl="1">
              <a:lnSpc>
                <a:spcPct val="150000"/>
              </a:lnSpc>
              <a:tabLst>
                <a:tab pos="5921375" algn="r"/>
              </a:tabLst>
            </a:pPr>
            <a:r>
              <a:rPr lang="fr-FR" sz="1800" dirty="0" smtClean="0"/>
              <a:t>2. Les secteurs d’activité………………………………………………………….	9</a:t>
            </a:r>
            <a:endParaRPr lang="en-US" sz="1800" dirty="0" smtClean="0"/>
          </a:p>
          <a:p>
            <a:pPr lvl="1">
              <a:lnSpc>
                <a:spcPct val="150000"/>
              </a:lnSpc>
              <a:tabLst>
                <a:tab pos="5921375" algn="r"/>
              </a:tabLst>
            </a:pPr>
            <a:r>
              <a:rPr lang="fr-FR" sz="1800" dirty="0" smtClean="0"/>
              <a:t>3. La structure de la mesure de la performance……….……………	10</a:t>
            </a:r>
          </a:p>
          <a:p>
            <a:pPr lvl="1">
              <a:lnSpc>
                <a:spcPct val="150000"/>
              </a:lnSpc>
              <a:tabLst>
                <a:tab pos="5921375" algn="r"/>
              </a:tabLst>
            </a:pPr>
            <a:endParaRPr lang="fr-FR" sz="1050" dirty="0" smtClean="0"/>
          </a:p>
          <a:p>
            <a:pPr lvl="0">
              <a:lnSpc>
                <a:spcPct val="150000"/>
              </a:lnSpc>
              <a:tabLst>
                <a:tab pos="5918200" algn="r"/>
              </a:tabLst>
            </a:pPr>
            <a:r>
              <a:rPr lang="fr-FR" cap="all" dirty="0" smtClean="0"/>
              <a:t>Résultats du RAPPORT 2009…………………………….………	11</a:t>
            </a:r>
            <a:endParaRPr lang="en-US" cap="all" dirty="0" smtClean="0"/>
          </a:p>
          <a:p>
            <a:pPr marL="342900" lvl="1" indent="-342900">
              <a:lnSpc>
                <a:spcPct val="150000"/>
              </a:lnSpc>
              <a:tabLst>
                <a:tab pos="5921375" algn="r"/>
              </a:tabLst>
            </a:pPr>
            <a:r>
              <a:rPr lang="fr-FR" sz="1800" dirty="0" smtClean="0"/>
              <a:t>1. Les indicateurs opérationnels………………..………..…….………….	12</a:t>
            </a:r>
            <a:endParaRPr lang="en-US" sz="1800" dirty="0" smtClean="0"/>
          </a:p>
          <a:p>
            <a:pPr marL="342900" lvl="1" indent="-342900">
              <a:lnSpc>
                <a:spcPct val="150000"/>
              </a:lnSpc>
              <a:tabLst>
                <a:tab pos="5918200" algn="r"/>
              </a:tabLst>
            </a:pPr>
            <a:r>
              <a:rPr lang="fr-FR" sz="1800" dirty="0" smtClean="0"/>
              <a:t>2. Les indicateurs financiers…………………………………….…………...20</a:t>
            </a:r>
            <a:endParaRPr lang="en-US" sz="1800" dirty="0" smtClean="0"/>
          </a:p>
          <a:p>
            <a:pPr lvl="1">
              <a:lnSpc>
                <a:spcPct val="150000"/>
              </a:lnSpc>
              <a:tabLst>
                <a:tab pos="5918200" algn="r"/>
              </a:tabLst>
            </a:pPr>
            <a:r>
              <a:rPr lang="fr-FR" sz="1800" dirty="0" smtClean="0"/>
              <a:t>3. Analyse comparative par secteur………………………………………	.28</a:t>
            </a:r>
          </a:p>
          <a:p>
            <a:pPr lvl="1">
              <a:lnSpc>
                <a:spcPct val="150000"/>
              </a:lnSpc>
              <a:tabLst>
                <a:tab pos="5918200" algn="r"/>
              </a:tabLst>
            </a:pPr>
            <a:endParaRPr lang="fr-FR" sz="1100" dirty="0" smtClean="0"/>
          </a:p>
          <a:p>
            <a:pPr lvl="0">
              <a:lnSpc>
                <a:spcPct val="150000"/>
              </a:lnSpc>
              <a:tabLst>
                <a:tab pos="5918200" algn="r"/>
              </a:tabLst>
            </a:pPr>
            <a:r>
              <a:rPr lang="en-US" cap="all" dirty="0" smtClean="0"/>
              <a:t>CONCLUSION……………………………………………………………….	45</a:t>
            </a:r>
          </a:p>
          <a:p>
            <a:pPr lvl="0">
              <a:lnSpc>
                <a:spcPct val="150000"/>
              </a:lnSpc>
              <a:tabLst>
                <a:tab pos="5921375" algn="r"/>
              </a:tabLst>
            </a:pPr>
            <a:r>
              <a:rPr lang="en-US" sz="1800" cap="all" dirty="0" smtClean="0">
                <a:solidFill>
                  <a:schemeClr val="tx1"/>
                </a:solidFill>
              </a:rPr>
              <a:t>1. </a:t>
            </a:r>
            <a:r>
              <a:rPr lang="en-US" sz="1800" dirty="0" smtClean="0">
                <a:solidFill>
                  <a:schemeClr val="tx1"/>
                </a:solidFill>
              </a:rPr>
              <a:t>iCognitive</a:t>
            </a:r>
            <a:r>
              <a:rPr lang="en-US" sz="1800" cap="all" dirty="0" smtClean="0">
                <a:solidFill>
                  <a:schemeClr val="tx1"/>
                </a:solidFill>
              </a:rPr>
              <a:t>…………………………………………………………………………..	46</a:t>
            </a:r>
          </a:p>
          <a:p>
            <a:pPr lvl="0">
              <a:lnSpc>
                <a:spcPct val="150000"/>
              </a:lnSpc>
              <a:tabLst>
                <a:tab pos="5921375" algn="r"/>
              </a:tabLst>
            </a:pPr>
            <a:r>
              <a:rPr lang="fr-FR" sz="1800" dirty="0" smtClean="0">
                <a:solidFill>
                  <a:schemeClr val="tx1"/>
                </a:solidFill>
              </a:rPr>
              <a:t>2. Les avantages du benchmark opérationnel.........................	.47</a:t>
            </a:r>
            <a:r>
              <a:rPr lang="en-US" dirty="0" smtClean="0"/>
              <a:t/>
            </a:r>
            <a:br>
              <a:rPr lang="en-US" dirty="0" smtClean="0"/>
            </a:br>
            <a:endParaRPr lang="en-US" dirty="0" smtClean="0"/>
          </a:p>
          <a:p>
            <a:r>
              <a:rPr lang="fr-FR" dirty="0" smtClean="0"/>
              <a:t>	</a:t>
            </a:r>
            <a:endParaRPr lang="fr-FR" dirty="0"/>
          </a:p>
        </p:txBody>
      </p:sp>
      <p:sp>
        <p:nvSpPr>
          <p:cNvPr id="6" name="Espace réservé du numéro de diapositive 5"/>
          <p:cNvSpPr>
            <a:spLocks noGrp="1"/>
          </p:cNvSpPr>
          <p:nvPr>
            <p:ph type="sldNum" sz="quarter" idx="10"/>
          </p:nvPr>
        </p:nvSpPr>
        <p:spPr/>
        <p:txBody>
          <a:bodyPr/>
          <a:lstStyle/>
          <a:p>
            <a:fld id="{ED7F0FC4-E34F-41A1-BFC5-D4DDF0FD3FF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fr-FR" sz="3600" dirty="0" smtClean="0">
                <a:latin typeface="+mn-lt"/>
              </a:rPr>
              <a:t>Résultats de l’étude 2009</a:t>
            </a:r>
            <a:endParaRPr lang="en-US" dirty="0">
              <a:latin typeface="+mn-lt"/>
            </a:endParaRPr>
          </a:p>
        </p:txBody>
      </p:sp>
      <p:sp>
        <p:nvSpPr>
          <p:cNvPr id="3" name="ZoneTexte 2"/>
          <p:cNvSpPr txBox="1"/>
          <p:nvPr/>
        </p:nvSpPr>
        <p:spPr>
          <a:xfrm>
            <a:off x="1447800" y="7022068"/>
            <a:ext cx="4038600" cy="369332"/>
          </a:xfrm>
          <a:prstGeom prst="rect">
            <a:avLst/>
          </a:prstGeom>
          <a:noFill/>
        </p:spPr>
        <p:txBody>
          <a:bodyPr wrap="square" rtlCol="0">
            <a:spAutoFit/>
          </a:bodyPr>
          <a:lstStyle/>
          <a:p>
            <a:pPr algn="ctr"/>
            <a:r>
              <a:rPr lang="fr-FR" sz="1800" dirty="0" smtClean="0">
                <a:latin typeface="+mn-lt"/>
              </a:rPr>
              <a:t>Les indicateurs financiers</a:t>
            </a:r>
            <a:endParaRPr lang="fr-FR" sz="18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cstate="print"/>
          <a:srcRect/>
          <a:stretch>
            <a:fillRect/>
          </a:stretch>
        </p:blipFill>
        <p:spPr bwMode="auto">
          <a:xfrm rot="5400000">
            <a:off x="2495549" y="1978551"/>
            <a:ext cx="4770438" cy="2735263"/>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rot="5400000">
            <a:off x="-656486" y="1978504"/>
            <a:ext cx="4872531" cy="2754000"/>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Rendement du fonds de roulement</a:t>
            </a:r>
            <a:endParaRPr lang="en-US"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algn="just"/>
            <a:endParaRPr lang="fr-FR" dirty="0" smtClean="0"/>
          </a:p>
          <a:p>
            <a:pPr lvl="1" algn="just"/>
            <a:endParaRPr lang="fr-FR" dirty="0" smtClean="0"/>
          </a:p>
          <a:p>
            <a:pPr lvl="1" indent="84138" algn="just"/>
            <a:r>
              <a:rPr lang="fr-FR" dirty="0" smtClean="0"/>
              <a:t>On mesure ici l’utilisation de l'argent investi dans les opérations et la valeur créée.  Les écarts entre les médians et les meilleurs de la classe se justifient par la durée des cycles logistiques et la valeur des stocks comparée à la marge sur les produits.</a:t>
            </a:r>
          </a:p>
          <a:p>
            <a:pPr lvl="1" indent="84138" algn="just"/>
            <a:endParaRPr lang="fr-FR" dirty="0" smtClean="0"/>
          </a:p>
          <a:p>
            <a:pPr lvl="1" indent="84138" algn="just"/>
            <a:r>
              <a:rPr lang="fr-FR" dirty="0" smtClean="0"/>
              <a:t>Le secteur pétrolier, la pharmaceutique, la mode et l’agroalimentaire semblent avantagés sur ces différents points.</a:t>
            </a:r>
          </a:p>
          <a:p>
            <a:pPr lvl="1" algn="just"/>
            <a:endParaRPr lang="fr-FR" dirty="0" smtClean="0"/>
          </a:p>
          <a:p>
            <a:pPr algn="just"/>
            <a:endParaRPr lang="fr-FR"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21</a:t>
            </a:fld>
            <a:endParaRPr lang="en-US"/>
          </a:p>
        </p:txBody>
      </p:sp>
      <p:sp>
        <p:nvSpPr>
          <p:cNvPr id="7" name="ZoneTexte 6"/>
          <p:cNvSpPr txBox="1"/>
          <p:nvPr/>
        </p:nvSpPr>
        <p:spPr>
          <a:xfrm>
            <a:off x="533400" y="5521474"/>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28 %</a:t>
            </a:r>
          </a:p>
          <a:p>
            <a:pPr algn="ctr">
              <a:tabLst>
                <a:tab pos="3048000" algn="l"/>
              </a:tabLst>
            </a:pPr>
            <a:r>
              <a:rPr lang="fr-FR" sz="1400" dirty="0" smtClean="0">
                <a:solidFill>
                  <a:schemeClr val="accent6">
                    <a:lumMod val="50000"/>
                  </a:schemeClr>
                </a:solidFill>
                <a:latin typeface="Calibri" pitchFamily="34" charset="0"/>
              </a:rPr>
              <a:t>2009 : 22 %</a:t>
            </a:r>
          </a:p>
        </p:txBody>
      </p:sp>
      <p:sp>
        <p:nvSpPr>
          <p:cNvPr id="11" name="ZoneTexte 10"/>
          <p:cNvSpPr txBox="1"/>
          <p:nvPr/>
        </p:nvSpPr>
        <p:spPr>
          <a:xfrm>
            <a:off x="3200400" y="5521474"/>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83 %</a:t>
            </a:r>
          </a:p>
          <a:p>
            <a:pPr algn="ctr">
              <a:tabLst>
                <a:tab pos="3048000" algn="l"/>
              </a:tabLst>
            </a:pPr>
            <a:r>
              <a:rPr lang="fr-FR" sz="1400" dirty="0" smtClean="0">
                <a:solidFill>
                  <a:schemeClr val="accent6">
                    <a:lumMod val="50000"/>
                  </a:schemeClr>
                </a:solidFill>
                <a:latin typeface="Calibri" pitchFamily="34" charset="0"/>
              </a:rPr>
              <a:t>2009 : 78 %</a:t>
            </a:r>
          </a:p>
        </p:txBody>
      </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4" name="Groupe 23"/>
          <p:cNvGrpSpPr/>
          <p:nvPr/>
        </p:nvGrpSpPr>
        <p:grpSpPr>
          <a:xfrm>
            <a:off x="2438400"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99912" y="26763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293093" y="26763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cstate="print"/>
          <a:srcRect/>
          <a:stretch>
            <a:fillRect/>
          </a:stretch>
        </p:blipFill>
        <p:spPr bwMode="auto">
          <a:xfrm rot="5400000">
            <a:off x="2571749" y="2025117"/>
            <a:ext cx="4770438" cy="2735263"/>
          </a:xfrm>
          <a:prstGeom prst="rect">
            <a:avLst/>
          </a:prstGeom>
          <a:noFill/>
          <a:ln w="9525">
            <a:noFill/>
            <a:miter lim="800000"/>
            <a:headEnd/>
            <a:tailEnd/>
          </a:ln>
          <a:effectLst/>
        </p:spPr>
      </p:pic>
      <p:pic>
        <p:nvPicPr>
          <p:cNvPr id="40962" name="Picture 2"/>
          <p:cNvPicPr>
            <a:picLocks noChangeAspect="1" noChangeArrowheads="1"/>
          </p:cNvPicPr>
          <p:nvPr/>
        </p:nvPicPr>
        <p:blipFill>
          <a:blip r:embed="rId3" cstate="print"/>
          <a:srcRect/>
          <a:stretch>
            <a:fillRect/>
          </a:stretch>
        </p:blipFill>
        <p:spPr bwMode="auto">
          <a:xfrm rot="5400000">
            <a:off x="-672842" y="2027501"/>
            <a:ext cx="4944537" cy="2735263"/>
          </a:xfrm>
          <a:prstGeom prst="rect">
            <a:avLst/>
          </a:prstGeom>
          <a:noFill/>
          <a:ln w="9525">
            <a:noFill/>
            <a:miter lim="800000"/>
            <a:headEnd/>
            <a:tailEnd/>
          </a:ln>
          <a:effectLst/>
        </p:spPr>
      </p:pic>
      <p:sp>
        <p:nvSpPr>
          <p:cNvPr id="11" name="Titre 10"/>
          <p:cNvSpPr>
            <a:spLocks noGrp="1"/>
          </p:cNvSpPr>
          <p:nvPr>
            <p:ph type="title"/>
          </p:nvPr>
        </p:nvSpPr>
        <p:spPr>
          <a:xfrm>
            <a:off x="361950" y="152400"/>
            <a:ext cx="6172200" cy="685800"/>
          </a:xfrm>
        </p:spPr>
        <p:txBody>
          <a:bodyPr/>
          <a:lstStyle/>
          <a:p>
            <a:r>
              <a:rPr lang="fr-FR" dirty="0" smtClean="0"/>
              <a:t>Rendement des actifs fixes</a:t>
            </a:r>
            <a:endParaRPr lang="fr-FR"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algn="just"/>
            <a:endParaRPr lang="fr-FR" dirty="0" smtClean="0"/>
          </a:p>
          <a:p>
            <a:pPr lvl="1" algn="just"/>
            <a:endParaRPr lang="fr-FR" dirty="0" smtClean="0"/>
          </a:p>
          <a:p>
            <a:pPr lvl="1" indent="84138" algn="just"/>
            <a:r>
              <a:rPr lang="fr-FR" dirty="0" smtClean="0"/>
              <a:t>Cet indicateur établit une comparaison entre le revenu de la supply </a:t>
            </a:r>
            <a:r>
              <a:rPr lang="fr-FR" dirty="0" err="1" smtClean="0"/>
              <a:t>chain</a:t>
            </a:r>
            <a:r>
              <a:rPr lang="fr-FR" dirty="0" smtClean="0"/>
              <a:t> et le total des actifs fixes. On mesure l’efficacité des actifs mobilisés par la chaîne d’approvisionnement.</a:t>
            </a:r>
          </a:p>
          <a:p>
            <a:pPr lvl="1" indent="84138" algn="just"/>
            <a:endParaRPr lang="fr-FR" dirty="0" smtClean="0"/>
          </a:p>
          <a:p>
            <a:pPr lvl="1" indent="84138" algn="just"/>
            <a:r>
              <a:rPr lang="fr-FR" dirty="0" smtClean="0"/>
              <a:t>L’écart de 10 % entre les moyennes des médians et des meilleurs de la classe s ’explique par des besoins plus faibles de renouvellement des actifs et une forte automatisation dans les secteurs de la pharmaceutique, de la mode et de l’agroalimentaire. La grande distribution nécessite également moins d’infrastructure et d’équipements.</a:t>
            </a:r>
            <a:endParaRPr lang="en-US" dirty="0" smtClean="0"/>
          </a:p>
          <a:p>
            <a:pPr lvl="1" algn="just"/>
            <a:endParaRPr lang="fr-FR"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22</a:t>
            </a:fld>
            <a:endParaRPr lang="en-US" dirty="0"/>
          </a:p>
        </p:txBody>
      </p:sp>
      <p:sp>
        <p:nvSpPr>
          <p:cNvPr id="7" name="ZoneTexte 6"/>
          <p:cNvSpPr txBox="1"/>
          <p:nvPr/>
        </p:nvSpPr>
        <p:spPr>
          <a:xfrm>
            <a:off x="457200" y="5554129"/>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28 %</a:t>
            </a:r>
          </a:p>
          <a:p>
            <a:pPr algn="ctr">
              <a:tabLst>
                <a:tab pos="3048000" algn="l"/>
              </a:tabLst>
            </a:pPr>
            <a:r>
              <a:rPr lang="fr-FR" sz="1400" dirty="0" smtClean="0">
                <a:solidFill>
                  <a:schemeClr val="accent6">
                    <a:lumMod val="50000"/>
                  </a:schemeClr>
                </a:solidFill>
                <a:latin typeface="Calibri" pitchFamily="34" charset="0"/>
              </a:rPr>
              <a:t>2009 : 23 %</a:t>
            </a:r>
          </a:p>
        </p:txBody>
      </p:sp>
      <p:sp>
        <p:nvSpPr>
          <p:cNvPr id="10" name="ZoneTexte 9"/>
          <p:cNvSpPr txBox="1"/>
          <p:nvPr/>
        </p:nvSpPr>
        <p:spPr>
          <a:xfrm>
            <a:off x="3200400" y="5554129"/>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74 %</a:t>
            </a:r>
          </a:p>
          <a:p>
            <a:pPr algn="ctr">
              <a:tabLst>
                <a:tab pos="3048000" algn="l"/>
              </a:tabLst>
            </a:pPr>
            <a:r>
              <a:rPr lang="fr-FR" sz="1400" dirty="0" smtClean="0">
                <a:solidFill>
                  <a:schemeClr val="accent6">
                    <a:lumMod val="50000"/>
                  </a:schemeClr>
                </a:solidFill>
                <a:latin typeface="Calibri" pitchFamily="34" charset="0"/>
              </a:rPr>
              <a:t>2009 : 75 %</a:t>
            </a:r>
          </a:p>
        </p:txBody>
      </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4" name="Groupe 23"/>
          <p:cNvGrpSpPr/>
          <p:nvPr/>
        </p:nvGrpSpPr>
        <p:grpSpPr>
          <a:xfrm>
            <a:off x="2438400"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99413" y="27017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280896" y="27017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rot="5400000">
            <a:off x="-562955" y="2002446"/>
            <a:ext cx="4842247" cy="2735262"/>
          </a:xfrm>
          <a:prstGeom prst="rect">
            <a:avLst/>
          </a:prstGeom>
          <a:noFill/>
          <a:ln w="9525">
            <a:noFill/>
            <a:miter lim="800000"/>
            <a:headEnd/>
            <a:tailEnd/>
          </a:ln>
          <a:effectLst/>
        </p:spPr>
      </p:pic>
      <p:pic>
        <p:nvPicPr>
          <p:cNvPr id="39938" name="Picture 2"/>
          <p:cNvPicPr>
            <a:picLocks noChangeAspect="1" noChangeArrowheads="1"/>
          </p:cNvPicPr>
          <p:nvPr/>
        </p:nvPicPr>
        <p:blipFill>
          <a:blip r:embed="rId3" cstate="print"/>
          <a:srcRect/>
          <a:stretch>
            <a:fillRect/>
          </a:stretch>
        </p:blipFill>
        <p:spPr bwMode="auto">
          <a:xfrm rot="5400000">
            <a:off x="2755637" y="2019034"/>
            <a:ext cx="4859870" cy="2735262"/>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Rotation des actifs</a:t>
            </a:r>
            <a:endParaRPr lang="fr-FR"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fr-FR" dirty="0" smtClean="0"/>
          </a:p>
          <a:p>
            <a:pPr lvl="1" indent="84138" algn="just"/>
            <a:endParaRPr lang="fr-FR" dirty="0" smtClean="0"/>
          </a:p>
          <a:p>
            <a:pPr lvl="1" indent="84138" algn="just"/>
            <a:r>
              <a:rPr lang="fr-FR" dirty="0" smtClean="0"/>
              <a:t>L’évaluation du nombre de rotation des actifs dans une année mesure l’efficacité de l’utilisation des actifs permettant de supporter les opérations de la chaîne d'approvisionnement.</a:t>
            </a:r>
          </a:p>
          <a:p>
            <a:pPr lvl="1" indent="84138" algn="just"/>
            <a:endParaRPr lang="fr-FR" dirty="0" smtClean="0"/>
          </a:p>
          <a:p>
            <a:pPr lvl="1" indent="84138" algn="just"/>
            <a:r>
              <a:rPr lang="fr-FR" dirty="0" smtClean="0"/>
              <a:t>Les résultats sont stables et homogènes, situés entre 0,5 et  3.</a:t>
            </a:r>
          </a:p>
          <a:p>
            <a:pPr lvl="1" indent="84138" algn="just"/>
            <a:endParaRPr lang="fr-FR" dirty="0" smtClean="0"/>
          </a:p>
          <a:p>
            <a:pPr lvl="1" indent="84138" algn="just"/>
            <a:r>
              <a:rPr lang="fr-FR" dirty="0" smtClean="0"/>
              <a:t>La logistique et la grande distribution utilisent au maximum leurs actifs en termes de cadence  ou de temps d’utilisation et obtiennent les meilleurs taux de rotation.</a:t>
            </a:r>
          </a:p>
          <a:p>
            <a:pPr algn="just"/>
            <a:endParaRPr lang="fr-FR"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23</a:t>
            </a:fld>
            <a:endParaRPr lang="en-US"/>
          </a:p>
        </p:txBody>
      </p:sp>
      <p:sp>
        <p:nvSpPr>
          <p:cNvPr id="7" name="ZoneTexte 6"/>
          <p:cNvSpPr txBox="1"/>
          <p:nvPr/>
        </p:nvSpPr>
        <p:spPr>
          <a:xfrm>
            <a:off x="533400" y="5534862"/>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1,07</a:t>
            </a:r>
          </a:p>
          <a:p>
            <a:pPr algn="ctr">
              <a:tabLst>
                <a:tab pos="3048000" algn="l"/>
              </a:tabLst>
            </a:pPr>
            <a:r>
              <a:rPr lang="fr-FR" sz="1400" dirty="0" smtClean="0">
                <a:solidFill>
                  <a:schemeClr val="accent6">
                    <a:lumMod val="50000"/>
                  </a:schemeClr>
                </a:solidFill>
                <a:latin typeface="Calibri" pitchFamily="34" charset="0"/>
              </a:rPr>
              <a:t>2009 : 1,00</a:t>
            </a:r>
          </a:p>
        </p:txBody>
      </p:sp>
      <p:sp>
        <p:nvSpPr>
          <p:cNvPr id="11" name="ZoneTexte 10"/>
          <p:cNvSpPr txBox="1"/>
          <p:nvPr/>
        </p:nvSpPr>
        <p:spPr>
          <a:xfrm>
            <a:off x="3352803" y="5534862"/>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1,85</a:t>
            </a:r>
          </a:p>
          <a:p>
            <a:pPr algn="ctr">
              <a:tabLst>
                <a:tab pos="3048000" algn="l"/>
              </a:tabLst>
            </a:pPr>
            <a:r>
              <a:rPr lang="fr-FR" sz="1400" dirty="0" smtClean="0">
                <a:solidFill>
                  <a:schemeClr val="accent6">
                    <a:lumMod val="50000"/>
                  </a:schemeClr>
                </a:solidFill>
                <a:latin typeface="Calibri" pitchFamily="34" charset="0"/>
              </a:rPr>
              <a:t>2009 : 1,87</a:t>
            </a:r>
          </a:p>
        </p:txBody>
      </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814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4" name="Groupe 23"/>
          <p:cNvGrpSpPr/>
          <p:nvPr/>
        </p:nvGrpSpPr>
        <p:grpSpPr>
          <a:xfrm>
            <a:off x="2497667"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936412" y="26890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386236"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
          <p:cNvPicPr>
            <a:picLocks noChangeAspect="1" noChangeArrowheads="1"/>
          </p:cNvPicPr>
          <p:nvPr/>
        </p:nvPicPr>
        <p:blipFill>
          <a:blip r:embed="rId2" cstate="print"/>
          <a:srcRect/>
          <a:stretch>
            <a:fillRect/>
          </a:stretch>
        </p:blipFill>
        <p:spPr bwMode="auto">
          <a:xfrm rot="5400000">
            <a:off x="2591858" y="1982258"/>
            <a:ext cx="4798485" cy="2819399"/>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rot="5400000">
            <a:off x="-401564" y="2028616"/>
            <a:ext cx="4886106" cy="2700000"/>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Rendement des actifs</a:t>
            </a:r>
            <a:endParaRPr lang="fr-FR"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fr-FR" dirty="0" smtClean="0"/>
          </a:p>
          <a:p>
            <a:pPr lvl="1" algn="just"/>
            <a:endParaRPr lang="fr-FR" dirty="0" smtClean="0"/>
          </a:p>
          <a:p>
            <a:pPr lvl="1" indent="84138" algn="just"/>
            <a:r>
              <a:rPr lang="fr-FR" dirty="0" smtClean="0"/>
              <a:t>Cet indicateur mesure le montant du revenu récupéré à partir de la valeur des actifs. Les investisseurs utilisent ce ratio pour évaluer la gestion  d’une entreprise.</a:t>
            </a:r>
          </a:p>
          <a:p>
            <a:pPr lvl="1" indent="84138" algn="just"/>
            <a:endParaRPr lang="fr-FR" dirty="0" smtClean="0"/>
          </a:p>
          <a:p>
            <a:pPr lvl="1" indent="84138" algn="just"/>
            <a:r>
              <a:rPr lang="fr-FR" dirty="0" smtClean="0"/>
              <a:t>Les secteurs pétrolier, pharmaceutique, de la chimie, la métallurgie, la mode et l’agroalimentaire  présentent de meilleurs résultats avec une  prise en compte de la valeur des stocks et de la gestion de leurs immobilisations. </a:t>
            </a:r>
          </a:p>
          <a:p>
            <a:pPr lvl="1" indent="84138" algn="just"/>
            <a:endParaRPr lang="fr-FR" dirty="0" smtClean="0"/>
          </a:p>
          <a:p>
            <a:pPr lvl="1" indent="84138" algn="just"/>
            <a:r>
              <a:rPr lang="fr-FR" dirty="0" smtClean="0"/>
              <a:t>Les meilleurs de la classe sont plus performants dans ce domaine avec des résultats systématiquement supérieurs de 5 %.</a:t>
            </a:r>
          </a:p>
          <a:p>
            <a:pPr lvl="1" algn="just"/>
            <a:endParaRPr lang="en-US"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24</a:t>
            </a:fld>
            <a:endParaRPr lang="en-US"/>
          </a:p>
        </p:txBody>
      </p:sp>
      <p:sp>
        <p:nvSpPr>
          <p:cNvPr id="7" name="ZoneTexte 6"/>
          <p:cNvSpPr txBox="1"/>
          <p:nvPr/>
        </p:nvSpPr>
        <p:spPr>
          <a:xfrm>
            <a:off x="533400" y="5505447"/>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4 %</a:t>
            </a:r>
          </a:p>
          <a:p>
            <a:pPr algn="ctr">
              <a:tabLst>
                <a:tab pos="3048000" algn="l"/>
              </a:tabLst>
            </a:pPr>
            <a:r>
              <a:rPr lang="fr-FR" sz="1400" dirty="0" smtClean="0">
                <a:solidFill>
                  <a:schemeClr val="accent6">
                    <a:lumMod val="50000"/>
                  </a:schemeClr>
                </a:solidFill>
                <a:latin typeface="Calibri" pitchFamily="34" charset="0"/>
              </a:rPr>
              <a:t>2009 : 3 %</a:t>
            </a:r>
          </a:p>
        </p:txBody>
      </p:sp>
      <p:sp>
        <p:nvSpPr>
          <p:cNvPr id="11" name="ZoneTexte 10"/>
          <p:cNvSpPr txBox="1"/>
          <p:nvPr/>
        </p:nvSpPr>
        <p:spPr>
          <a:xfrm>
            <a:off x="3234272" y="5524497"/>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13 %</a:t>
            </a:r>
          </a:p>
          <a:p>
            <a:pPr algn="ctr">
              <a:tabLst>
                <a:tab pos="3048000" algn="l"/>
              </a:tabLst>
            </a:pPr>
            <a:r>
              <a:rPr lang="fr-FR" sz="1400" dirty="0" smtClean="0">
                <a:solidFill>
                  <a:schemeClr val="accent6">
                    <a:lumMod val="50000"/>
                  </a:schemeClr>
                </a:solidFill>
                <a:latin typeface="Calibri" pitchFamily="34" charset="0"/>
              </a:rPr>
              <a:t>2009 : 11 %</a:t>
            </a:r>
          </a:p>
        </p:txBody>
      </p:sp>
      <p:sp>
        <p:nvSpPr>
          <p:cNvPr id="24" name="ZoneTexte 23"/>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5" name="ZoneTexte 24"/>
          <p:cNvSpPr txBox="1"/>
          <p:nvPr/>
        </p:nvSpPr>
        <p:spPr>
          <a:xfrm>
            <a:off x="3612636"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grpSp>
        <p:nvGrpSpPr>
          <p:cNvPr id="29" name="Groupe 28"/>
          <p:cNvGrpSpPr/>
          <p:nvPr/>
        </p:nvGrpSpPr>
        <p:grpSpPr>
          <a:xfrm>
            <a:off x="2362200" y="5892798"/>
            <a:ext cx="1905000" cy="476250"/>
            <a:chOff x="0" y="0"/>
            <a:chExt cx="1685458" cy="425484"/>
          </a:xfrm>
        </p:grpSpPr>
        <p:pic>
          <p:nvPicPr>
            <p:cNvPr id="30"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31"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pic>
        <p:nvPicPr>
          <p:cNvPr id="16" name="Picture 3"/>
          <p:cNvPicPr>
            <a:picLocks noChangeAspect="1" noChangeArrowheads="1"/>
          </p:cNvPicPr>
          <p:nvPr/>
        </p:nvPicPr>
        <p:blipFill>
          <a:blip r:embed="rId5" cstate="print"/>
          <a:srcRect l="3694" t="54178" r="8453" b="3878"/>
          <a:stretch>
            <a:fillRect/>
          </a:stretch>
        </p:blipFill>
        <p:spPr bwMode="auto">
          <a:xfrm rot="5400000">
            <a:off x="-796213" y="2689013"/>
            <a:ext cx="4145625" cy="1206000"/>
          </a:xfrm>
          <a:prstGeom prst="rect">
            <a:avLst/>
          </a:prstGeom>
          <a:noFill/>
          <a:ln w="9525">
            <a:noFill/>
            <a:miter lim="800000"/>
            <a:headEnd/>
            <a:tailEnd/>
          </a:ln>
          <a:effectLst/>
        </p:spPr>
      </p:pic>
      <p:pic>
        <p:nvPicPr>
          <p:cNvPr id="21" name="Picture 3"/>
          <p:cNvPicPr>
            <a:picLocks noChangeAspect="1" noChangeArrowheads="1"/>
          </p:cNvPicPr>
          <p:nvPr/>
        </p:nvPicPr>
        <p:blipFill>
          <a:blip r:embed="rId5" cstate="print"/>
          <a:srcRect l="3694" t="54178" r="8453" b="3878"/>
          <a:stretch>
            <a:fillRect/>
          </a:stretch>
        </p:blipFill>
        <p:spPr bwMode="auto">
          <a:xfrm rot="5400000">
            <a:off x="2399963"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2" cstate="print"/>
          <a:srcRect/>
          <a:stretch>
            <a:fillRect/>
          </a:stretch>
        </p:blipFill>
        <p:spPr bwMode="auto">
          <a:xfrm rot="5400000">
            <a:off x="2778634" y="1999512"/>
            <a:ext cx="4777132" cy="2772000"/>
          </a:xfrm>
          <a:prstGeom prst="rect">
            <a:avLst/>
          </a:prstGeom>
          <a:noFill/>
          <a:ln w="9525">
            <a:noFill/>
            <a:miter lim="800000"/>
            <a:headEnd/>
            <a:tailEnd/>
          </a:ln>
          <a:effectLst/>
        </p:spPr>
      </p:pic>
      <p:pic>
        <p:nvPicPr>
          <p:cNvPr id="18" name="Picture 4"/>
          <p:cNvPicPr>
            <a:picLocks noChangeAspect="1" noChangeArrowheads="1"/>
          </p:cNvPicPr>
          <p:nvPr/>
        </p:nvPicPr>
        <p:blipFill>
          <a:blip r:embed="rId3" cstate="print"/>
          <a:srcRect/>
          <a:stretch>
            <a:fillRect/>
          </a:stretch>
        </p:blipFill>
        <p:spPr bwMode="auto">
          <a:xfrm rot="5400000">
            <a:off x="-415659" y="1994689"/>
            <a:ext cx="4847918" cy="2772000"/>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Marge bénéficiaire</a:t>
            </a:r>
            <a:endParaRPr lang="fr-FR" dirty="0"/>
          </a:p>
        </p:txBody>
      </p:sp>
      <p:sp>
        <p:nvSpPr>
          <p:cNvPr id="7" name="Espace réservé du contenu 6"/>
          <p:cNvSpPr>
            <a:spLocks noGrp="1"/>
          </p:cNvSpPr>
          <p:nvPr>
            <p:ph idx="1"/>
          </p:nvPr>
        </p:nvSpPr>
        <p:spPr/>
        <p:txBody>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1" algn="just"/>
            <a:endParaRPr lang="en-US" dirty="0" smtClean="0"/>
          </a:p>
          <a:p>
            <a:pPr lvl="1" indent="84138" algn="just"/>
            <a:endParaRPr lang="fr-FR" dirty="0" smtClean="0"/>
          </a:p>
          <a:p>
            <a:pPr lvl="1" indent="84138" algn="just"/>
            <a:r>
              <a:rPr lang="fr-FR" dirty="0" smtClean="0"/>
              <a:t>Ce ratio prend en compte le résultat net après impôts par rapport au chiffre  d’affaires. Les taux de marge ont baissé de l’ordre de 1 % entre 2008 et 2009.</a:t>
            </a:r>
          </a:p>
          <a:p>
            <a:pPr lvl="1" indent="84138" algn="just"/>
            <a:endParaRPr lang="fr-FR" dirty="0" smtClean="0"/>
          </a:p>
          <a:p>
            <a:pPr lvl="1" indent="84138" algn="just"/>
            <a:r>
              <a:rPr lang="fr-FR" dirty="0" smtClean="0"/>
              <a:t>Les secteurs pharmaceutique et le secteur de la mode ont su conserver ou augmenter leur marge malgré la crise.</a:t>
            </a:r>
          </a:p>
          <a:p>
            <a:pPr algn="just"/>
            <a:endParaRPr lang="fr-FR" dirty="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25</a:t>
            </a:fld>
            <a:endParaRPr lang="en-US"/>
          </a:p>
        </p:txBody>
      </p:sp>
      <p:sp>
        <p:nvSpPr>
          <p:cNvPr id="8" name="ZoneTexte 7"/>
          <p:cNvSpPr txBox="1"/>
          <p:nvPr/>
        </p:nvSpPr>
        <p:spPr>
          <a:xfrm>
            <a:off x="431805" y="5552012"/>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4 %</a:t>
            </a:r>
          </a:p>
          <a:p>
            <a:pPr algn="ctr">
              <a:tabLst>
                <a:tab pos="3048000" algn="l"/>
              </a:tabLst>
            </a:pPr>
            <a:r>
              <a:rPr lang="fr-FR" sz="1400" dirty="0" smtClean="0">
                <a:solidFill>
                  <a:schemeClr val="accent6">
                    <a:lumMod val="50000"/>
                  </a:schemeClr>
                </a:solidFill>
                <a:latin typeface="Calibri" pitchFamily="34" charset="0"/>
              </a:rPr>
              <a:t>2009 : 3 %</a:t>
            </a:r>
          </a:p>
        </p:txBody>
      </p:sp>
      <p:sp>
        <p:nvSpPr>
          <p:cNvPr id="11" name="ZoneTexte 10"/>
          <p:cNvSpPr txBox="1"/>
          <p:nvPr/>
        </p:nvSpPr>
        <p:spPr>
          <a:xfrm>
            <a:off x="3200400" y="5552012"/>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13 %</a:t>
            </a:r>
          </a:p>
          <a:p>
            <a:pPr algn="ctr">
              <a:tabLst>
                <a:tab pos="3048000" algn="l"/>
              </a:tabLst>
            </a:pPr>
            <a:r>
              <a:rPr lang="fr-FR" sz="1400" dirty="0" smtClean="0">
                <a:solidFill>
                  <a:schemeClr val="accent6">
                    <a:lumMod val="50000"/>
                  </a:schemeClr>
                </a:solidFill>
                <a:latin typeface="Calibri" pitchFamily="34" charset="0"/>
              </a:rPr>
              <a:t>2009 : 12 %</a:t>
            </a:r>
          </a:p>
        </p:txBody>
      </p:sp>
      <p:grpSp>
        <p:nvGrpSpPr>
          <p:cNvPr id="24" name="Groupe 23"/>
          <p:cNvGrpSpPr/>
          <p:nvPr/>
        </p:nvGrpSpPr>
        <p:grpSpPr>
          <a:xfrm>
            <a:off x="2497667" y="5892798"/>
            <a:ext cx="1905000" cy="476250"/>
            <a:chOff x="0" y="0"/>
            <a:chExt cx="1685458" cy="425484"/>
          </a:xfrm>
        </p:grpSpPr>
        <p:pic>
          <p:nvPicPr>
            <p:cNvPr id="25"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6"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sp>
        <p:nvSpPr>
          <p:cNvPr id="27" name="ZoneTexte 26"/>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8" name="ZoneTexte 27"/>
          <p:cNvSpPr txBox="1"/>
          <p:nvPr/>
        </p:nvSpPr>
        <p:spPr>
          <a:xfrm>
            <a:off x="35052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pic>
        <p:nvPicPr>
          <p:cNvPr id="16" name="Picture 3"/>
          <p:cNvPicPr>
            <a:picLocks noChangeAspect="1" noChangeArrowheads="1"/>
          </p:cNvPicPr>
          <p:nvPr/>
        </p:nvPicPr>
        <p:blipFill>
          <a:blip r:embed="rId5" cstate="print"/>
          <a:srcRect l="3694" t="54178" r="8453" b="3878"/>
          <a:stretch>
            <a:fillRect/>
          </a:stretch>
        </p:blipFill>
        <p:spPr bwMode="auto">
          <a:xfrm rot="5400000">
            <a:off x="-796213" y="2689013"/>
            <a:ext cx="4145625" cy="1206000"/>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l="3694" t="54178" r="8453" b="3878"/>
          <a:stretch>
            <a:fillRect/>
          </a:stretch>
        </p:blipFill>
        <p:spPr bwMode="auto">
          <a:xfrm rot="5400000">
            <a:off x="2358458"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cstate="print"/>
          <a:srcRect/>
          <a:stretch>
            <a:fillRect/>
          </a:stretch>
        </p:blipFill>
        <p:spPr bwMode="auto">
          <a:xfrm rot="5400000">
            <a:off x="2681402" y="1995605"/>
            <a:ext cx="4703533" cy="2735262"/>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rot="5400000">
            <a:off x="-387395" y="2000201"/>
            <a:ext cx="4724399" cy="2735262"/>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en-US" dirty="0" smtClean="0"/>
              <a:t>Levier financier</a:t>
            </a:r>
            <a:endParaRPr lang="en-US"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fr-FR" dirty="0" smtClean="0"/>
          </a:p>
          <a:p>
            <a:pPr lvl="1" algn="just"/>
            <a:endParaRPr lang="fr-FR" dirty="0" smtClean="0"/>
          </a:p>
          <a:p>
            <a:pPr lvl="1" algn="just"/>
            <a:r>
              <a:rPr lang="fr-FR" dirty="0" smtClean="0"/>
              <a:t>On mesure ici le taux d’emprunt et la composition du capital. Le ratio est positif lorsque le taux de rentabilité des actifs est supérieur au coût de la dette . Il est égal à 0 lorsque l’entreprise se finance sur ses capitaux propres. Il est égal à 1 lorsque l’entreprise se finance pour moitié par capitaux propres , à 4 l’entreprise  se finance à plus de 20% en capitaux propres.</a:t>
            </a:r>
          </a:p>
          <a:p>
            <a:pPr lvl="1" algn="just"/>
            <a:endParaRPr lang="fr-FR" dirty="0" smtClean="0"/>
          </a:p>
          <a:p>
            <a:pPr lvl="1" algn="just"/>
            <a:r>
              <a:rPr lang="fr-FR" dirty="0" smtClean="0"/>
              <a:t>Avec la crise, la part de dette des entreprises a baissé. Les secteurs  les plus équilibrés en terme d’endettement sont le secteur de la mode, la pharmaceutique, la production de papier et de produits pétroliers.</a:t>
            </a:r>
          </a:p>
          <a:p>
            <a:pPr lvl="1" algn="just"/>
            <a:endParaRPr lang="fr-FR" dirty="0" smtClean="0"/>
          </a:p>
          <a:p>
            <a:pPr lvl="1" algn="just"/>
            <a:r>
              <a:rPr lang="fr-FR" dirty="0" smtClean="0"/>
              <a:t> </a:t>
            </a:r>
          </a:p>
          <a:p>
            <a:pPr lvl="1" algn="just"/>
            <a:endParaRPr lang="en-US" dirty="0" smtClean="0"/>
          </a:p>
          <a:p>
            <a:pPr lvl="1" algn="just"/>
            <a:endParaRPr lang="en-US"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26</a:t>
            </a:fld>
            <a:endParaRPr lang="en-US"/>
          </a:p>
        </p:txBody>
      </p:sp>
      <p:sp>
        <p:nvSpPr>
          <p:cNvPr id="7" name="ZoneTexte 6"/>
          <p:cNvSpPr txBox="1"/>
          <p:nvPr/>
        </p:nvSpPr>
        <p:spPr>
          <a:xfrm>
            <a:off x="533400" y="5552528"/>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2,96</a:t>
            </a:r>
          </a:p>
          <a:p>
            <a:pPr algn="ctr">
              <a:tabLst>
                <a:tab pos="3048000" algn="l"/>
              </a:tabLst>
            </a:pPr>
            <a:r>
              <a:rPr lang="fr-FR" sz="1400" dirty="0" smtClean="0">
                <a:solidFill>
                  <a:schemeClr val="accent6">
                    <a:lumMod val="50000"/>
                  </a:schemeClr>
                </a:solidFill>
                <a:latin typeface="Calibri" pitchFamily="34" charset="0"/>
              </a:rPr>
              <a:t>2009 : 2,80</a:t>
            </a:r>
          </a:p>
        </p:txBody>
      </p:sp>
      <p:sp>
        <p:nvSpPr>
          <p:cNvPr id="11" name="ZoneTexte 10"/>
          <p:cNvSpPr txBox="1"/>
          <p:nvPr/>
        </p:nvSpPr>
        <p:spPr>
          <a:xfrm>
            <a:off x="3276600" y="5552528"/>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1,53</a:t>
            </a:r>
          </a:p>
          <a:p>
            <a:pPr algn="ctr">
              <a:tabLst>
                <a:tab pos="3048000" algn="l"/>
              </a:tabLst>
            </a:pPr>
            <a:r>
              <a:rPr lang="fr-FR" sz="1400" dirty="0" smtClean="0">
                <a:solidFill>
                  <a:schemeClr val="accent6">
                    <a:lumMod val="50000"/>
                  </a:schemeClr>
                </a:solidFill>
                <a:latin typeface="Calibri" pitchFamily="34" charset="0"/>
              </a:rPr>
              <a:t>2009 : 1,20</a:t>
            </a:r>
          </a:p>
        </p:txBody>
      </p:sp>
      <p:grpSp>
        <p:nvGrpSpPr>
          <p:cNvPr id="19" name="Groupe 18"/>
          <p:cNvGrpSpPr/>
          <p:nvPr/>
        </p:nvGrpSpPr>
        <p:grpSpPr>
          <a:xfrm>
            <a:off x="2497667" y="5892798"/>
            <a:ext cx="1905000" cy="476250"/>
            <a:chOff x="0" y="0"/>
            <a:chExt cx="1685458" cy="425484"/>
          </a:xfrm>
        </p:grpSpPr>
        <p:pic>
          <p:nvPicPr>
            <p:cNvPr id="20"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1"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5814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pic>
        <p:nvPicPr>
          <p:cNvPr id="16" name="Picture 3"/>
          <p:cNvPicPr>
            <a:picLocks noChangeAspect="1" noChangeArrowheads="1"/>
          </p:cNvPicPr>
          <p:nvPr/>
        </p:nvPicPr>
        <p:blipFill>
          <a:blip r:embed="rId5" cstate="print"/>
          <a:srcRect l="3694" t="54178" r="8453" b="3878"/>
          <a:stretch>
            <a:fillRect/>
          </a:stretch>
        </p:blipFill>
        <p:spPr bwMode="auto">
          <a:xfrm rot="5400000">
            <a:off x="-796213" y="2689013"/>
            <a:ext cx="4145625" cy="1206000"/>
          </a:xfrm>
          <a:prstGeom prst="rect">
            <a:avLst/>
          </a:prstGeom>
          <a:noFill/>
          <a:ln w="9525">
            <a:noFill/>
            <a:miter lim="800000"/>
            <a:headEnd/>
            <a:tailEnd/>
          </a:ln>
          <a:effectLst/>
        </p:spPr>
      </p:pic>
      <p:pic>
        <p:nvPicPr>
          <p:cNvPr id="24" name="Picture 3"/>
          <p:cNvPicPr>
            <a:picLocks noChangeAspect="1" noChangeArrowheads="1"/>
          </p:cNvPicPr>
          <p:nvPr/>
        </p:nvPicPr>
        <p:blipFill>
          <a:blip r:embed="rId5" cstate="print"/>
          <a:srcRect l="3694" t="54178" r="8453" b="3878"/>
          <a:stretch>
            <a:fillRect/>
          </a:stretch>
        </p:blipFill>
        <p:spPr bwMode="auto">
          <a:xfrm rot="5400000">
            <a:off x="2416887"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rot="5400000">
            <a:off x="2783025" y="1979906"/>
            <a:ext cx="4818749" cy="2721600"/>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cstate="print"/>
          <a:srcRect/>
          <a:stretch>
            <a:fillRect/>
          </a:stretch>
        </p:blipFill>
        <p:spPr bwMode="auto">
          <a:xfrm rot="5400000">
            <a:off x="-374165" y="1984966"/>
            <a:ext cx="4800932" cy="2736000"/>
          </a:xfrm>
          <a:prstGeom prst="rect">
            <a:avLst/>
          </a:prstGeom>
          <a:noFill/>
          <a:ln w="9525">
            <a:noFill/>
            <a:miter lim="800000"/>
            <a:headEnd/>
            <a:tailEnd/>
          </a:ln>
          <a:effectLst/>
        </p:spPr>
      </p:pic>
      <p:sp>
        <p:nvSpPr>
          <p:cNvPr id="10" name="Titre 9"/>
          <p:cNvSpPr>
            <a:spLocks noGrp="1"/>
          </p:cNvSpPr>
          <p:nvPr>
            <p:ph type="title"/>
          </p:nvPr>
        </p:nvSpPr>
        <p:spPr>
          <a:xfrm>
            <a:off x="361950" y="152400"/>
            <a:ext cx="6172200" cy="685800"/>
          </a:xfrm>
        </p:spPr>
        <p:txBody>
          <a:bodyPr/>
          <a:lstStyle/>
          <a:p>
            <a:r>
              <a:rPr lang="fr-FR" dirty="0" smtClean="0"/>
              <a:t>Rendement des capitaux</a:t>
            </a:r>
            <a:endParaRPr lang="fr-FR" dirty="0"/>
          </a:p>
        </p:txBody>
      </p:sp>
      <p:sp>
        <p:nvSpPr>
          <p:cNvPr id="8" name="Espace réservé du contenu 7"/>
          <p:cNvSpPr>
            <a:spLocks noGrp="1"/>
          </p:cNvSpPr>
          <p:nvPr>
            <p:ph idx="1"/>
          </p:nvPr>
        </p:nvSpPr>
        <p:spPr/>
        <p:txBody>
          <a:bodyPr/>
          <a:lstStyle/>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en-US" dirty="0" smtClean="0"/>
          </a:p>
          <a:p>
            <a:pPr lvl="1" algn="just"/>
            <a:endParaRPr lang="fr-FR" dirty="0" smtClean="0"/>
          </a:p>
          <a:p>
            <a:pPr lvl="1" algn="just"/>
            <a:endParaRPr lang="fr-FR" dirty="0" smtClean="0"/>
          </a:p>
          <a:p>
            <a:pPr lvl="1" algn="just"/>
            <a:r>
              <a:rPr lang="fr-FR" dirty="0" smtClean="0"/>
              <a:t>Cet indicateur mesure le retour sur investissement réalisé par les actionnaires. Il indique l’efficacité de  l’utilisation du  capital pour produire le revenu.</a:t>
            </a:r>
          </a:p>
          <a:p>
            <a:pPr lvl="1" algn="just"/>
            <a:endParaRPr lang="fr-FR" dirty="0" smtClean="0"/>
          </a:p>
          <a:p>
            <a:pPr lvl="1" algn="just"/>
            <a:r>
              <a:rPr lang="fr-FR" dirty="0" smtClean="0"/>
              <a:t>D’une année à l’autre, les meilleurs de la classe  conservent quasiment le même ratio.</a:t>
            </a:r>
          </a:p>
          <a:p>
            <a:pPr lvl="1" algn="just"/>
            <a:endParaRPr lang="fr-FR" dirty="0" smtClean="0"/>
          </a:p>
          <a:p>
            <a:pPr lvl="1" algn="just"/>
            <a:r>
              <a:rPr lang="fr-FR" dirty="0" smtClean="0"/>
              <a:t>En terme de rentabilité pour les investisseurs, les secteur de la mode, des produits pétroliers, de la pharmaceutique ainsi que l’agroalimentaire et la grande distribution demeurent plus attractifs.</a:t>
            </a:r>
          </a:p>
          <a:p>
            <a:pPr lvl="1" algn="just"/>
            <a:endParaRPr lang="fr-FR" dirty="0" smtClean="0"/>
          </a:p>
          <a:p>
            <a:pPr lvl="1" algn="just"/>
            <a:endParaRPr lang="en-US" dirty="0" smtClean="0"/>
          </a:p>
          <a:p>
            <a:pPr lvl="1" algn="just"/>
            <a:endParaRPr lang="en-US" dirty="0" smtClean="0"/>
          </a:p>
        </p:txBody>
      </p:sp>
      <p:sp>
        <p:nvSpPr>
          <p:cNvPr id="9" name="Espace réservé du numéro de diapositive 8"/>
          <p:cNvSpPr>
            <a:spLocks noGrp="1"/>
          </p:cNvSpPr>
          <p:nvPr>
            <p:ph type="sldNum" sz="quarter" idx="10"/>
          </p:nvPr>
        </p:nvSpPr>
        <p:spPr/>
        <p:txBody>
          <a:bodyPr/>
          <a:lstStyle/>
          <a:p>
            <a:fld id="{6825B022-DDBF-41AA-B24C-2AFE910E8A64}" type="slidenum">
              <a:rPr lang="en-US" smtClean="0"/>
              <a:pPr/>
              <a:t>27</a:t>
            </a:fld>
            <a:endParaRPr lang="en-US"/>
          </a:p>
        </p:txBody>
      </p:sp>
      <p:sp>
        <p:nvSpPr>
          <p:cNvPr id="7" name="ZoneTexte 6"/>
          <p:cNvSpPr txBox="1"/>
          <p:nvPr/>
        </p:nvSpPr>
        <p:spPr>
          <a:xfrm>
            <a:off x="533400" y="5592959"/>
            <a:ext cx="2286000" cy="830997"/>
          </a:xfrm>
          <a:prstGeom prst="rect">
            <a:avLst/>
          </a:prstGeom>
          <a:noFill/>
        </p:spPr>
        <p:txBody>
          <a:bodyPr wrap="square" rtlCol="0">
            <a:spAutoFit/>
          </a:bodyPr>
          <a:lstStyle/>
          <a:p>
            <a:pPr algn="ctr"/>
            <a:r>
              <a:rPr lang="fr-FR" sz="2000" dirty="0" smtClean="0">
                <a:latin typeface="+mn-lt"/>
              </a:rPr>
              <a:t>Moyenne médian</a:t>
            </a:r>
          </a:p>
          <a:p>
            <a:pPr algn="ctr">
              <a:tabLst>
                <a:tab pos="3048000" algn="l"/>
              </a:tabLst>
            </a:pPr>
            <a:r>
              <a:rPr lang="fr-FR" sz="1400" dirty="0" smtClean="0">
                <a:solidFill>
                  <a:schemeClr val="accent6">
                    <a:lumMod val="50000"/>
                  </a:schemeClr>
                </a:solidFill>
                <a:latin typeface="Calibri" pitchFamily="34" charset="0"/>
              </a:rPr>
              <a:t>2008 : 13 %</a:t>
            </a:r>
          </a:p>
          <a:p>
            <a:pPr algn="ctr">
              <a:tabLst>
                <a:tab pos="3048000" algn="l"/>
              </a:tabLst>
            </a:pPr>
            <a:r>
              <a:rPr lang="fr-FR" sz="1400" dirty="0" smtClean="0">
                <a:solidFill>
                  <a:schemeClr val="accent6">
                    <a:lumMod val="50000"/>
                  </a:schemeClr>
                </a:solidFill>
                <a:latin typeface="Calibri" pitchFamily="34" charset="0"/>
              </a:rPr>
              <a:t>2009 : 7 %</a:t>
            </a:r>
          </a:p>
        </p:txBody>
      </p:sp>
      <p:sp>
        <p:nvSpPr>
          <p:cNvPr id="11" name="ZoneTexte 10"/>
          <p:cNvSpPr txBox="1"/>
          <p:nvPr/>
        </p:nvSpPr>
        <p:spPr>
          <a:xfrm>
            <a:off x="3505200" y="5592959"/>
            <a:ext cx="2743200" cy="830997"/>
          </a:xfrm>
          <a:prstGeom prst="rect">
            <a:avLst/>
          </a:prstGeom>
          <a:noFill/>
        </p:spPr>
        <p:txBody>
          <a:bodyPr wrap="square" rtlCol="0">
            <a:spAutoFit/>
          </a:bodyPr>
          <a:lstStyle/>
          <a:p>
            <a:pPr algn="ctr"/>
            <a:r>
              <a:rPr lang="fr-FR" sz="2000" dirty="0" smtClean="0">
                <a:latin typeface="+mn-lt"/>
              </a:rPr>
              <a:t>Moyenne MDC</a:t>
            </a:r>
          </a:p>
          <a:p>
            <a:pPr algn="ctr">
              <a:tabLst>
                <a:tab pos="3048000" algn="l"/>
              </a:tabLst>
            </a:pPr>
            <a:r>
              <a:rPr lang="fr-FR" sz="1400" dirty="0" smtClean="0">
                <a:solidFill>
                  <a:schemeClr val="accent6">
                    <a:lumMod val="50000"/>
                  </a:schemeClr>
                </a:solidFill>
                <a:latin typeface="Calibri" pitchFamily="34" charset="0"/>
              </a:rPr>
              <a:t>2008 : 33 %</a:t>
            </a:r>
          </a:p>
          <a:p>
            <a:pPr algn="ctr">
              <a:tabLst>
                <a:tab pos="3048000" algn="l"/>
              </a:tabLst>
            </a:pPr>
            <a:r>
              <a:rPr lang="fr-FR" sz="1400" dirty="0" smtClean="0">
                <a:solidFill>
                  <a:schemeClr val="accent6">
                    <a:lumMod val="50000"/>
                  </a:schemeClr>
                </a:solidFill>
                <a:latin typeface="Calibri" pitchFamily="34" charset="0"/>
              </a:rPr>
              <a:t>2009 : 32 %</a:t>
            </a:r>
          </a:p>
        </p:txBody>
      </p:sp>
      <p:grpSp>
        <p:nvGrpSpPr>
          <p:cNvPr id="19" name="Groupe 18"/>
          <p:cNvGrpSpPr/>
          <p:nvPr/>
        </p:nvGrpSpPr>
        <p:grpSpPr>
          <a:xfrm>
            <a:off x="2497667" y="5892798"/>
            <a:ext cx="1905000" cy="476250"/>
            <a:chOff x="0" y="0"/>
            <a:chExt cx="1685458" cy="425484"/>
          </a:xfrm>
        </p:grpSpPr>
        <p:pic>
          <p:nvPicPr>
            <p:cNvPr id="20" name="chart"/>
            <p:cNvPicPr>
              <a:picLocks noChangeAspect="1"/>
            </p:cNvPicPr>
            <p:nvPr/>
          </p:nvPicPr>
          <p:blipFill>
            <a:blip r:embed="rId4" cstate="print"/>
            <a:srcRect r="82830"/>
            <a:stretch>
              <a:fillRect/>
            </a:stretch>
          </p:blipFill>
          <p:spPr>
            <a:xfrm>
              <a:off x="0" y="0"/>
              <a:ext cx="290349" cy="425484"/>
            </a:xfrm>
            <a:prstGeom prst="rect">
              <a:avLst/>
            </a:prstGeom>
          </p:spPr>
        </p:pic>
        <p:sp>
          <p:nvSpPr>
            <p:cNvPr id="21" name="ZoneTexte 3"/>
            <p:cNvSpPr txBox="1"/>
            <p:nvPr/>
          </p:nvSpPr>
          <p:spPr>
            <a:xfrm>
              <a:off x="191191" y="29591"/>
              <a:ext cx="149426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smtClean="0"/>
                <a:t>Médian</a:t>
              </a:r>
              <a:endParaRPr lang="fr-FR" sz="900" dirty="0"/>
            </a:p>
            <a:p>
              <a:r>
                <a:rPr lang="fr-FR" sz="900" dirty="0" smtClean="0"/>
                <a:t>Meilleure de </a:t>
              </a:r>
              <a:r>
                <a:rPr lang="fr-FR" sz="900" dirty="0"/>
                <a:t>la classe</a:t>
              </a:r>
            </a:p>
            <a:p>
              <a:endParaRPr lang="fr-FR" sz="900" dirty="0"/>
            </a:p>
          </p:txBody>
        </p:sp>
      </p:grpSp>
      <p:sp>
        <p:nvSpPr>
          <p:cNvPr id="22" name="ZoneTexte 21"/>
          <p:cNvSpPr txBox="1"/>
          <p:nvPr/>
        </p:nvSpPr>
        <p:spPr>
          <a:xfrm>
            <a:off x="357188" y="762000"/>
            <a:ext cx="1066800" cy="400110"/>
          </a:xfrm>
          <a:prstGeom prst="rect">
            <a:avLst/>
          </a:prstGeom>
          <a:noFill/>
        </p:spPr>
        <p:txBody>
          <a:bodyPr wrap="square" rtlCol="0">
            <a:spAutoFit/>
          </a:bodyPr>
          <a:lstStyle/>
          <a:p>
            <a:pPr algn="ctr"/>
            <a:r>
              <a:rPr lang="en-US" sz="2000" dirty="0" smtClean="0">
                <a:latin typeface="+mn-lt"/>
              </a:rPr>
              <a:t>2008</a:t>
            </a:r>
            <a:endParaRPr lang="en-US" sz="1400" dirty="0" smtClean="0">
              <a:solidFill>
                <a:schemeClr val="accent6">
                  <a:lumMod val="50000"/>
                </a:schemeClr>
              </a:solidFill>
              <a:latin typeface="Calibri" pitchFamily="34" charset="0"/>
            </a:endParaRPr>
          </a:p>
        </p:txBody>
      </p:sp>
      <p:sp>
        <p:nvSpPr>
          <p:cNvPr id="23" name="ZoneTexte 22"/>
          <p:cNvSpPr txBox="1"/>
          <p:nvPr/>
        </p:nvSpPr>
        <p:spPr>
          <a:xfrm>
            <a:off x="3733800" y="762000"/>
            <a:ext cx="990600" cy="400110"/>
          </a:xfrm>
          <a:prstGeom prst="rect">
            <a:avLst/>
          </a:prstGeom>
          <a:noFill/>
        </p:spPr>
        <p:txBody>
          <a:bodyPr wrap="square" rtlCol="0">
            <a:spAutoFit/>
          </a:bodyPr>
          <a:lstStyle/>
          <a:p>
            <a:pPr algn="ctr"/>
            <a:r>
              <a:rPr lang="en-US" sz="2000" dirty="0" smtClean="0">
                <a:latin typeface="+mn-lt"/>
              </a:rPr>
              <a:t>2009</a:t>
            </a:r>
            <a:endParaRPr lang="fr-FR" sz="1400" dirty="0" smtClean="0">
              <a:solidFill>
                <a:schemeClr val="accent6">
                  <a:lumMod val="50000"/>
                </a:schemeClr>
              </a:solidFill>
              <a:latin typeface="Calibri" pitchFamily="34" charset="0"/>
            </a:endParaRPr>
          </a:p>
        </p:txBody>
      </p:sp>
      <p:pic>
        <p:nvPicPr>
          <p:cNvPr id="16" name="Picture 3"/>
          <p:cNvPicPr>
            <a:picLocks noChangeAspect="1" noChangeArrowheads="1"/>
          </p:cNvPicPr>
          <p:nvPr/>
        </p:nvPicPr>
        <p:blipFill>
          <a:blip r:embed="rId5" cstate="print"/>
          <a:srcRect l="3694" t="54178" r="8453" b="3878"/>
          <a:stretch>
            <a:fillRect/>
          </a:stretch>
        </p:blipFill>
        <p:spPr bwMode="auto">
          <a:xfrm rot="5400000">
            <a:off x="-796213" y="2689013"/>
            <a:ext cx="4145625" cy="1206000"/>
          </a:xfrm>
          <a:prstGeom prst="rect">
            <a:avLst/>
          </a:prstGeom>
          <a:noFill/>
          <a:ln w="9525">
            <a:noFill/>
            <a:miter lim="800000"/>
            <a:headEnd/>
            <a:tailEnd/>
          </a:ln>
          <a:effectLst/>
        </p:spPr>
      </p:pic>
      <p:pic>
        <p:nvPicPr>
          <p:cNvPr id="24" name="Picture 3"/>
          <p:cNvPicPr>
            <a:picLocks noChangeAspect="1" noChangeArrowheads="1"/>
          </p:cNvPicPr>
          <p:nvPr/>
        </p:nvPicPr>
        <p:blipFill>
          <a:blip r:embed="rId5" cstate="print"/>
          <a:srcRect l="3694" t="54178" r="8453" b="3878"/>
          <a:stretch>
            <a:fillRect/>
          </a:stretch>
        </p:blipFill>
        <p:spPr bwMode="auto">
          <a:xfrm rot="5400000">
            <a:off x="2523555" y="2689013"/>
            <a:ext cx="4145625" cy="120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fr-FR" sz="3600" dirty="0" smtClean="0">
                <a:latin typeface="+mn-lt"/>
              </a:rPr>
              <a:t>Résultats de l’étude 2009</a:t>
            </a:r>
            <a:endParaRPr lang="en-US" dirty="0"/>
          </a:p>
        </p:txBody>
      </p:sp>
      <p:sp>
        <p:nvSpPr>
          <p:cNvPr id="3" name="ZoneTexte 2"/>
          <p:cNvSpPr txBox="1"/>
          <p:nvPr/>
        </p:nvSpPr>
        <p:spPr>
          <a:xfrm>
            <a:off x="1752600" y="7022068"/>
            <a:ext cx="3276600" cy="369332"/>
          </a:xfrm>
          <a:prstGeom prst="rect">
            <a:avLst/>
          </a:prstGeom>
          <a:noFill/>
        </p:spPr>
        <p:txBody>
          <a:bodyPr wrap="square" rtlCol="0">
            <a:spAutoFit/>
          </a:bodyPr>
          <a:lstStyle/>
          <a:p>
            <a:pPr algn="ctr"/>
            <a:r>
              <a:rPr lang="fr-FR" sz="1800" dirty="0" smtClean="0">
                <a:latin typeface="+mn-lt"/>
              </a:rPr>
              <a:t>Analyse comparative par secteur</a:t>
            </a:r>
            <a:endParaRPr lang="fr-FR" sz="18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1950" y="152400"/>
            <a:ext cx="6172200" cy="685800"/>
          </a:xfrm>
        </p:spPr>
        <p:txBody>
          <a:bodyPr/>
          <a:lstStyle/>
          <a:p>
            <a:r>
              <a:rPr lang="fr-FR" dirty="0" smtClean="0"/>
              <a:t>Analyse comparative par secteur</a:t>
            </a:r>
          </a:p>
        </p:txBody>
      </p:sp>
      <p:sp>
        <p:nvSpPr>
          <p:cNvPr id="6" name="Espace réservé du contenu 5"/>
          <p:cNvSpPr>
            <a:spLocks noGrp="1"/>
          </p:cNvSpPr>
          <p:nvPr>
            <p:ph idx="1"/>
          </p:nvPr>
        </p:nvSpPr>
        <p:spPr/>
        <p:txBody>
          <a:bodyPr/>
          <a:lstStyle/>
          <a:p>
            <a:pPr algn="just"/>
            <a:r>
              <a:rPr lang="fr-FR" dirty="0" smtClean="0"/>
              <a:t>Objectif </a:t>
            </a:r>
          </a:p>
          <a:p>
            <a:pPr lvl="1" algn="just"/>
            <a:endParaRPr lang="fr-FR" dirty="0" smtClean="0"/>
          </a:p>
          <a:p>
            <a:pPr lvl="1" algn="just"/>
            <a:r>
              <a:rPr lang="fr-FR" dirty="0" smtClean="0"/>
              <a:t>Notre approche permet d’identifier les meilleurs de la classe de chaque secteur européen et d’observer les résultats de leur mode de fonctionnement. L’objectif est de dégager les facteurs de succès en se basant sur les tendances.</a:t>
            </a:r>
          </a:p>
          <a:p>
            <a:pPr algn="just"/>
            <a:endParaRPr lang="fr-FR" dirty="0" smtClean="0"/>
          </a:p>
          <a:p>
            <a:pPr lvl="1" algn="just"/>
            <a:r>
              <a:rPr lang="fr-FR" dirty="0" smtClean="0"/>
              <a:t>Nous avons utilisé une méthode d’analyse multicritère qui prend en compte chacun des indicateurs pour comparer les entreprises entre elles. </a:t>
            </a:r>
          </a:p>
          <a:p>
            <a:pPr lvl="1" algn="just"/>
            <a:endParaRPr lang="fr-FR" dirty="0" smtClean="0"/>
          </a:p>
          <a:p>
            <a:pPr lvl="1" algn="just"/>
            <a:r>
              <a:rPr lang="fr-FR" dirty="0" smtClean="0"/>
              <a:t>Nous présentons les 5 premières entreprises de chaque secteur. Chacune des entreprises représente un pourcentage du secteur par rapport à ces résultats, que nous avons masqué volontairement pour souligner uniquement la tendance. </a:t>
            </a:r>
          </a:p>
          <a:p>
            <a:pPr algn="just"/>
            <a:endParaRPr lang="fr-FR" dirty="0" smtClean="0"/>
          </a:p>
          <a:p>
            <a:pPr algn="just"/>
            <a:r>
              <a:rPr lang="fr-FR" dirty="0" smtClean="0"/>
              <a:t>Interprétation des résultats</a:t>
            </a:r>
          </a:p>
          <a:p>
            <a:pPr lvl="1" algn="just"/>
            <a:endParaRPr lang="fr-FR" dirty="0" smtClean="0"/>
          </a:p>
          <a:p>
            <a:pPr lvl="1" algn="just"/>
            <a:r>
              <a:rPr lang="fr-FR" dirty="0" smtClean="0"/>
              <a:t>Les résultats tiennent compte des attributs de performance de revenus, de coûts, de gestion des actifs et de profitabilité. Ils traduisent les conséquences des choix stratégiques des entreprises (Cf. tableau page 10).</a:t>
            </a:r>
          </a:p>
          <a:p>
            <a:pPr lvl="1" algn="just"/>
            <a:endParaRPr lang="fr-FR" dirty="0" smtClean="0"/>
          </a:p>
          <a:p>
            <a:pPr lvl="1" algn="just"/>
            <a:r>
              <a:rPr lang="fr-FR" dirty="0" smtClean="0"/>
              <a:t>Nous avons souligné également les résultats de la gestion opérationnelle et financière.</a:t>
            </a:r>
          </a:p>
          <a:p>
            <a:pPr lvl="1" algn="just"/>
            <a:endParaRPr lang="fr-FR" dirty="0" smtClean="0"/>
          </a:p>
          <a:p>
            <a:pPr lvl="1" algn="just"/>
            <a:endParaRPr lang="fr-FR" dirty="0"/>
          </a:p>
        </p:txBody>
      </p:sp>
      <p:pic>
        <p:nvPicPr>
          <p:cNvPr id="7" name="Picture 24"/>
          <p:cNvPicPr>
            <a:picLocks noChangeAspect="1" noChangeArrowheads="1"/>
          </p:cNvPicPr>
          <p:nvPr/>
        </p:nvPicPr>
        <p:blipFill>
          <a:blip r:embed="rId2" cstate="print"/>
          <a:srcRect/>
          <a:stretch>
            <a:fillRect/>
          </a:stretch>
        </p:blipFill>
        <p:spPr bwMode="auto">
          <a:xfrm>
            <a:off x="1821359" y="6330950"/>
            <a:ext cx="2062163" cy="1593850"/>
          </a:xfrm>
          <a:prstGeom prst="rect">
            <a:avLst/>
          </a:prstGeom>
          <a:noFill/>
          <a:ln w="9525">
            <a:noFill/>
            <a:miter lim="800000"/>
            <a:headEnd/>
            <a:tailEnd/>
          </a:ln>
        </p:spPr>
      </p:pic>
      <p:pic>
        <p:nvPicPr>
          <p:cNvPr id="8" name="Picture 25"/>
          <p:cNvPicPr>
            <a:picLocks noChangeAspect="1" noChangeArrowheads="1"/>
          </p:cNvPicPr>
          <p:nvPr/>
        </p:nvPicPr>
        <p:blipFill>
          <a:blip r:embed="rId3" cstate="print"/>
          <a:srcRect/>
          <a:stretch>
            <a:fillRect/>
          </a:stretch>
        </p:blipFill>
        <p:spPr bwMode="auto">
          <a:xfrm>
            <a:off x="1821359" y="6330950"/>
            <a:ext cx="2062163" cy="1593850"/>
          </a:xfrm>
          <a:prstGeom prst="rect">
            <a:avLst/>
          </a:prstGeom>
          <a:noFill/>
          <a:ln w="9525">
            <a:noFill/>
            <a:miter lim="800000"/>
            <a:headEnd/>
            <a:tailEnd/>
          </a:ln>
        </p:spPr>
      </p:pic>
      <p:sp>
        <p:nvSpPr>
          <p:cNvPr id="9" name="Freeform 26"/>
          <p:cNvSpPr>
            <a:spLocks noEditPoints="1"/>
          </p:cNvSpPr>
          <p:nvPr/>
        </p:nvSpPr>
        <p:spPr bwMode="auto">
          <a:xfrm>
            <a:off x="1811834" y="635000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Rectangle 27"/>
          <p:cNvSpPr>
            <a:spLocks noChangeArrowheads="1"/>
          </p:cNvSpPr>
          <p:nvPr/>
        </p:nvSpPr>
        <p:spPr bwMode="auto">
          <a:xfrm>
            <a:off x="1668959" y="7699375"/>
            <a:ext cx="5129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5</a:t>
            </a:r>
            <a:endParaRPr kumimoji="0" lang="fr-FR" sz="1800" b="0" i="0" u="none" strike="noStrike" cap="none" normalizeH="0" baseline="0" dirty="0" smtClean="0">
              <a:ln>
                <a:noFill/>
              </a:ln>
              <a:solidFill>
                <a:schemeClr val="tx1"/>
              </a:solidFill>
              <a:effectLst/>
              <a:latin typeface="Arial" pitchFamily="34" charset="0"/>
            </a:endParaRPr>
          </a:p>
        </p:txBody>
      </p:sp>
      <p:sp>
        <p:nvSpPr>
          <p:cNvPr id="11" name="Rectangle 28"/>
          <p:cNvSpPr>
            <a:spLocks noChangeArrowheads="1"/>
          </p:cNvSpPr>
          <p:nvPr/>
        </p:nvSpPr>
        <p:spPr bwMode="auto">
          <a:xfrm>
            <a:off x="1668959" y="7383462"/>
            <a:ext cx="5129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4</a:t>
            </a:r>
            <a:endParaRPr kumimoji="0" lang="fr-FR" sz="1800" b="0" i="0" u="none" strike="noStrike" cap="none" normalizeH="0" baseline="0" dirty="0" smtClean="0">
              <a:ln>
                <a:noFill/>
              </a:ln>
              <a:solidFill>
                <a:schemeClr val="tx1"/>
              </a:solidFill>
              <a:effectLst/>
              <a:latin typeface="Arial" pitchFamily="34" charset="0"/>
            </a:endParaRPr>
          </a:p>
        </p:txBody>
      </p:sp>
      <p:sp>
        <p:nvSpPr>
          <p:cNvPr id="12" name="Rectangle 29"/>
          <p:cNvSpPr>
            <a:spLocks noChangeArrowheads="1"/>
          </p:cNvSpPr>
          <p:nvPr/>
        </p:nvSpPr>
        <p:spPr bwMode="auto">
          <a:xfrm>
            <a:off x="1668463" y="7078662"/>
            <a:ext cx="5129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3</a:t>
            </a:r>
            <a:endParaRPr kumimoji="0" lang="fr-FR" sz="1800" b="0" i="0" u="none" strike="noStrike" cap="none" normalizeH="0" baseline="0" dirty="0" smtClean="0">
              <a:ln>
                <a:noFill/>
              </a:ln>
              <a:solidFill>
                <a:schemeClr val="tx1"/>
              </a:solidFill>
              <a:effectLst/>
              <a:latin typeface="Arial" pitchFamily="34" charset="0"/>
            </a:endParaRPr>
          </a:p>
        </p:txBody>
      </p:sp>
      <p:sp>
        <p:nvSpPr>
          <p:cNvPr id="13" name="Rectangle 30"/>
          <p:cNvSpPr>
            <a:spLocks noChangeArrowheads="1"/>
          </p:cNvSpPr>
          <p:nvPr/>
        </p:nvSpPr>
        <p:spPr bwMode="auto">
          <a:xfrm>
            <a:off x="1668959" y="6762750"/>
            <a:ext cx="5129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2</a:t>
            </a:r>
            <a:endParaRPr kumimoji="0" lang="fr-FR" sz="1800" b="0" i="0" u="none" strike="noStrike" cap="none" normalizeH="0" baseline="0" dirty="0" smtClean="0">
              <a:ln>
                <a:noFill/>
              </a:ln>
              <a:solidFill>
                <a:schemeClr val="tx1"/>
              </a:solidFill>
              <a:effectLst/>
              <a:latin typeface="Arial" pitchFamily="34" charset="0"/>
            </a:endParaRPr>
          </a:p>
        </p:txBody>
      </p:sp>
      <p:sp>
        <p:nvSpPr>
          <p:cNvPr id="14" name="Rectangle 31"/>
          <p:cNvSpPr>
            <a:spLocks noChangeArrowheads="1"/>
          </p:cNvSpPr>
          <p:nvPr/>
        </p:nvSpPr>
        <p:spPr bwMode="auto">
          <a:xfrm>
            <a:off x="1668959" y="6448425"/>
            <a:ext cx="5129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1</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15" name="Groupe 14"/>
          <p:cNvGrpSpPr/>
          <p:nvPr/>
        </p:nvGrpSpPr>
        <p:grpSpPr>
          <a:xfrm>
            <a:off x="609600" y="6607175"/>
            <a:ext cx="919162" cy="1052513"/>
            <a:chOff x="990600" y="2035175"/>
            <a:chExt cx="919162" cy="1052513"/>
          </a:xfrm>
        </p:grpSpPr>
        <p:pic>
          <p:nvPicPr>
            <p:cNvPr id="16" name="Picture 32"/>
            <p:cNvPicPr>
              <a:picLocks noChangeAspect="1" noChangeArrowheads="1"/>
            </p:cNvPicPr>
            <p:nvPr/>
          </p:nvPicPr>
          <p:blipFill>
            <a:blip r:embed="rId4" cstate="print"/>
            <a:srcRect/>
            <a:stretch>
              <a:fillRect/>
            </a:stretch>
          </p:blipFill>
          <p:spPr bwMode="auto">
            <a:xfrm>
              <a:off x="990600" y="2044700"/>
              <a:ext cx="100013" cy="98425"/>
            </a:xfrm>
            <a:prstGeom prst="rect">
              <a:avLst/>
            </a:prstGeom>
            <a:noFill/>
            <a:ln w="9525">
              <a:noFill/>
              <a:miter lim="800000"/>
              <a:headEnd/>
              <a:tailEnd/>
            </a:ln>
          </p:spPr>
        </p:pic>
        <p:pic>
          <p:nvPicPr>
            <p:cNvPr id="17"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1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19" name="Picture 36"/>
            <p:cNvPicPr>
              <a:picLocks noChangeAspect="1" noChangeArrowheads="1"/>
            </p:cNvPicPr>
            <p:nvPr/>
          </p:nvPicPr>
          <p:blipFill>
            <a:blip r:embed="rId4" cstate="print"/>
            <a:srcRect/>
            <a:stretch>
              <a:fillRect/>
            </a:stretch>
          </p:blipFill>
          <p:spPr bwMode="auto">
            <a:xfrm>
              <a:off x="990600" y="2341562"/>
              <a:ext cx="100013" cy="98425"/>
            </a:xfrm>
            <a:prstGeom prst="rect">
              <a:avLst/>
            </a:prstGeom>
            <a:noFill/>
            <a:ln w="9525">
              <a:noFill/>
              <a:miter lim="800000"/>
              <a:headEnd/>
              <a:tailEnd/>
            </a:ln>
          </p:spPr>
        </p:pic>
        <p:pic>
          <p:nvPicPr>
            <p:cNvPr id="20"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2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22" name="Picture 40"/>
            <p:cNvPicPr>
              <a:picLocks noChangeAspect="1" noChangeArrowheads="1"/>
            </p:cNvPicPr>
            <p:nvPr/>
          </p:nvPicPr>
          <p:blipFill>
            <a:blip r:embed="rId4" cstate="print"/>
            <a:srcRect/>
            <a:stretch>
              <a:fillRect/>
            </a:stretch>
          </p:blipFill>
          <p:spPr bwMode="auto">
            <a:xfrm>
              <a:off x="990600" y="2647950"/>
              <a:ext cx="100013" cy="98425"/>
            </a:xfrm>
            <a:prstGeom prst="rect">
              <a:avLst/>
            </a:prstGeom>
            <a:noFill/>
            <a:ln w="9525">
              <a:noFill/>
              <a:miter lim="800000"/>
              <a:headEnd/>
              <a:tailEnd/>
            </a:ln>
          </p:spPr>
        </p:pic>
        <p:pic>
          <p:nvPicPr>
            <p:cNvPr id="23"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2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25" name="Picture 44"/>
            <p:cNvPicPr>
              <a:picLocks noChangeAspect="1" noChangeArrowheads="1"/>
            </p:cNvPicPr>
            <p:nvPr/>
          </p:nvPicPr>
          <p:blipFill>
            <a:blip r:embed="rId4" cstate="print"/>
            <a:srcRect/>
            <a:stretch>
              <a:fillRect/>
            </a:stretch>
          </p:blipFill>
          <p:spPr bwMode="auto">
            <a:xfrm>
              <a:off x="990600" y="2952750"/>
              <a:ext cx="100013" cy="100013"/>
            </a:xfrm>
            <a:prstGeom prst="rect">
              <a:avLst/>
            </a:prstGeom>
            <a:noFill/>
            <a:ln w="9525">
              <a:noFill/>
              <a:miter lim="800000"/>
              <a:headEnd/>
              <a:tailEnd/>
            </a:ln>
          </p:spPr>
        </p:pic>
        <p:pic>
          <p:nvPicPr>
            <p:cNvPr id="26"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2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sp>
        <p:nvSpPr>
          <p:cNvPr id="28" name="Ellipse 27"/>
          <p:cNvSpPr/>
          <p:nvPr/>
        </p:nvSpPr>
        <p:spPr bwMode="auto">
          <a:xfrm>
            <a:off x="1477963" y="6254750"/>
            <a:ext cx="21336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1" name="ZoneTexte 30"/>
          <p:cNvSpPr txBox="1"/>
          <p:nvPr/>
        </p:nvSpPr>
        <p:spPr>
          <a:xfrm>
            <a:off x="3886200" y="6324600"/>
            <a:ext cx="2636837" cy="577081"/>
          </a:xfrm>
          <a:prstGeom prst="rect">
            <a:avLst/>
          </a:prstGeom>
          <a:noFill/>
        </p:spPr>
        <p:txBody>
          <a:bodyPr wrap="square" rtlCol="0">
            <a:spAutoFit/>
          </a:bodyPr>
          <a:lstStyle/>
          <a:p>
            <a:pPr algn="just"/>
            <a:r>
              <a:rPr lang="fr-FR" sz="1050" dirty="0" smtClean="0">
                <a:latin typeface="+mn-lt"/>
              </a:rPr>
              <a:t>La taille de la barre indique le classement de l’entreprise dans son secteur, dans ce cas, la première</a:t>
            </a:r>
            <a:endParaRPr lang="fr-FR" sz="1050" dirty="0">
              <a:latin typeface="+mn-lt"/>
            </a:endParaRPr>
          </a:p>
        </p:txBody>
      </p:sp>
      <p:sp>
        <p:nvSpPr>
          <p:cNvPr id="32" name="Ellipse 31"/>
          <p:cNvSpPr/>
          <p:nvPr/>
        </p:nvSpPr>
        <p:spPr bwMode="auto">
          <a:xfrm>
            <a:off x="1905000" y="7010400"/>
            <a:ext cx="3810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4" name="ZoneTexte 33"/>
          <p:cNvSpPr txBox="1"/>
          <p:nvPr/>
        </p:nvSpPr>
        <p:spPr>
          <a:xfrm>
            <a:off x="3200400" y="7086600"/>
            <a:ext cx="3322637" cy="738664"/>
          </a:xfrm>
          <a:prstGeom prst="rect">
            <a:avLst/>
          </a:prstGeom>
          <a:noFill/>
        </p:spPr>
        <p:txBody>
          <a:bodyPr wrap="square" rtlCol="0">
            <a:spAutoFit/>
          </a:bodyPr>
          <a:lstStyle/>
          <a:p>
            <a:pPr algn="just"/>
            <a:r>
              <a:rPr lang="fr-FR" sz="1050" dirty="0" smtClean="0">
                <a:latin typeface="+mn-lt"/>
              </a:rPr>
              <a:t>La taille de la barre de couleur indique le résultats des indicateurs qui composent l’attribut de performance, dans ce cas, les coûts (plus la barre est importante, moins les coûts sont élevés). </a:t>
            </a:r>
            <a:endParaRPr lang="fr-FR" sz="1050" dirty="0">
              <a:latin typeface="+mn-lt"/>
            </a:endParaRPr>
          </a:p>
        </p:txBody>
      </p:sp>
      <p:cxnSp>
        <p:nvCxnSpPr>
          <p:cNvPr id="60" name="Connecteur droit 59"/>
          <p:cNvCxnSpPr>
            <a:stCxn id="32" idx="6"/>
            <a:endCxn id="34" idx="1"/>
          </p:cNvCxnSpPr>
          <p:nvPr/>
        </p:nvCxnSpPr>
        <p:spPr bwMode="auto">
          <a:xfrm>
            <a:off x="2286000" y="7124700"/>
            <a:ext cx="914400" cy="3312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Connecteur droit 60"/>
          <p:cNvCxnSpPr>
            <a:stCxn id="28" idx="6"/>
            <a:endCxn id="31" idx="1"/>
          </p:cNvCxnSpPr>
          <p:nvPr/>
        </p:nvCxnSpPr>
        <p:spPr bwMode="auto">
          <a:xfrm>
            <a:off x="3611563" y="6483350"/>
            <a:ext cx="274637" cy="1297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Espace réservé du numéro de diapositive 37"/>
          <p:cNvSpPr>
            <a:spLocks noGrp="1"/>
          </p:cNvSpPr>
          <p:nvPr>
            <p:ph type="sldNum" sz="quarter" idx="10"/>
          </p:nvPr>
        </p:nvSpPr>
        <p:spPr/>
        <p:txBody>
          <a:bodyPr/>
          <a:lstStyle/>
          <a:p>
            <a:pPr>
              <a:defRPr/>
            </a:pPr>
            <a:fld id="{6825B022-DDBF-41AA-B24C-2AFE910E8A64}"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FR" dirty="0" smtClean="0"/>
              <a:t>Optimiser sa supply chain grâce au benchmark</a:t>
            </a:r>
            <a:endParaRPr lang="en-US" dirty="0"/>
          </a:p>
        </p:txBody>
      </p:sp>
      <p:sp>
        <p:nvSpPr>
          <p:cNvPr id="3" name="ZoneTexte 2"/>
          <p:cNvSpPr txBox="1"/>
          <p:nvPr/>
        </p:nvSpPr>
        <p:spPr>
          <a:xfrm>
            <a:off x="914400" y="6712803"/>
            <a:ext cx="5257800" cy="830997"/>
          </a:xfrm>
          <a:prstGeom prst="rect">
            <a:avLst/>
          </a:prstGeom>
          <a:noFill/>
        </p:spPr>
        <p:txBody>
          <a:bodyPr wrap="square" rtlCol="0">
            <a:spAutoFit/>
          </a:bodyPr>
          <a:lstStyle/>
          <a:p>
            <a:pPr marL="228600" indent="-228600">
              <a:buAutoNum type="arabicPeriod"/>
            </a:pPr>
            <a:r>
              <a:rPr lang="fr-FR" sz="1600" dirty="0" smtClean="0">
                <a:latin typeface="+mn-lt"/>
              </a:rPr>
              <a:t>L’utilisation du référentiel SCOR</a:t>
            </a:r>
            <a:r>
              <a:rPr lang="fr-FR" altLang="zh-CN" sz="1600" dirty="0" smtClean="0">
                <a:latin typeface="+mn-lt"/>
              </a:rPr>
              <a:t>®</a:t>
            </a:r>
          </a:p>
          <a:p>
            <a:pPr marL="228600" indent="-228600">
              <a:buAutoNum type="arabicPeriod"/>
            </a:pPr>
            <a:r>
              <a:rPr lang="en-GB" sz="1600" dirty="0" smtClean="0">
                <a:latin typeface="+mn-lt"/>
              </a:rPr>
              <a:t>Le benchmark </a:t>
            </a:r>
            <a:r>
              <a:rPr lang="fr-FR" sz="1600" dirty="0" smtClean="0">
                <a:latin typeface="+mn-lt"/>
              </a:rPr>
              <a:t>opérationnel</a:t>
            </a:r>
          </a:p>
          <a:p>
            <a:pPr marL="228600" indent="-228600">
              <a:buAutoNum type="arabicPeriod"/>
            </a:pPr>
            <a:r>
              <a:rPr lang="fr-FR" sz="1600" dirty="0" smtClean="0">
                <a:latin typeface="+mn-lt"/>
              </a:rPr>
              <a:t>La performance opérationnelle et les objectifs  financiers</a:t>
            </a:r>
            <a:endParaRPr lang="fr-FR" sz="16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Produits pétroliers</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MÆRSK OIL &amp; GAS AS  est l’entreprise la plus équilibrée sur l’ensemble des résultats des 4 attributs de performance. Filiale du groupe MÆRSK, basée à Copenhague, elle fut d’abord considéré comme un des leaders dans les solutions d’exploitation en Mer du Nord dans les gisements dans des roches de faible perméabilité peu rentables jusqu’au début des années 80. L’entreprise est devenue une des 25 premières sociétés indépendantes mondiales de production de pétrole, possédant des gisements un peu partout à travers le monde.</a:t>
            </a:r>
          </a:p>
          <a:p>
            <a:pPr lvl="1" indent="84138" algn="just"/>
            <a:endParaRPr lang="fr-FR" dirty="0" smtClean="0"/>
          </a:p>
          <a:p>
            <a:pPr lvl="1" indent="84138" algn="just"/>
            <a:r>
              <a:rPr lang="fr-FR" dirty="0" smtClean="0"/>
              <a:t>Les revenus et les coûts sont considérablement plus importants que pour les autres concurrents. L’entreprise privilégie sa gestion opérationnelle, tout comme les 3 leaders du secteur. Elle suit la politique de gestion des coûts du groupe MÆRSK , et recherche la rentabilité de nouveaux gisements. Malgré une baisse de 50 % de ses revenus et du résultat, le coûts des produits vendus demeure à 40 %.</a:t>
            </a:r>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30</a:t>
            </a:fld>
            <a:endParaRPr lang="en-US" dirty="0"/>
          </a:p>
        </p:txBody>
      </p:sp>
      <p:pic>
        <p:nvPicPr>
          <p:cNvPr id="48152" name="Picture 24"/>
          <p:cNvPicPr>
            <a:picLocks noChangeAspect="1" noChangeArrowheads="1"/>
          </p:cNvPicPr>
          <p:nvPr/>
        </p:nvPicPr>
        <p:blipFill>
          <a:blip r:embed="rId2" cstate="print"/>
          <a:srcRect/>
          <a:stretch>
            <a:fillRect/>
          </a:stretch>
        </p:blipFill>
        <p:spPr bwMode="auto">
          <a:xfrm>
            <a:off x="3840163" y="1352550"/>
            <a:ext cx="2062163" cy="1593850"/>
          </a:xfrm>
          <a:prstGeom prst="rect">
            <a:avLst/>
          </a:prstGeom>
          <a:noFill/>
          <a:ln w="9525">
            <a:noFill/>
            <a:miter lim="800000"/>
            <a:headEnd/>
            <a:tailEnd/>
          </a:ln>
        </p:spPr>
      </p:pic>
      <p:pic>
        <p:nvPicPr>
          <p:cNvPr id="48153" name="Picture 25"/>
          <p:cNvPicPr>
            <a:picLocks noChangeAspect="1" noChangeArrowheads="1"/>
          </p:cNvPicPr>
          <p:nvPr/>
        </p:nvPicPr>
        <p:blipFill>
          <a:blip r:embed="rId3" cstate="print"/>
          <a:srcRect/>
          <a:stretch>
            <a:fillRect/>
          </a:stretch>
        </p:blipFill>
        <p:spPr bwMode="auto">
          <a:xfrm>
            <a:off x="3840163" y="1352550"/>
            <a:ext cx="2062163" cy="1593850"/>
          </a:xfrm>
          <a:prstGeom prst="rect">
            <a:avLst/>
          </a:prstGeom>
          <a:noFill/>
          <a:ln w="9525">
            <a:noFill/>
            <a:miter lim="800000"/>
            <a:headEnd/>
            <a:tailEnd/>
          </a:ln>
        </p:spPr>
      </p:pic>
      <p:sp>
        <p:nvSpPr>
          <p:cNvPr id="48154" name="Freeform 26"/>
          <p:cNvSpPr>
            <a:spLocks noEditPoints="1"/>
          </p:cNvSpPr>
          <p:nvPr/>
        </p:nvSpPr>
        <p:spPr bwMode="auto">
          <a:xfrm>
            <a:off x="3830638" y="137160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55" name="Rectangle 27"/>
          <p:cNvSpPr>
            <a:spLocks noChangeArrowheads="1"/>
          </p:cNvSpPr>
          <p:nvPr/>
        </p:nvSpPr>
        <p:spPr bwMode="auto">
          <a:xfrm>
            <a:off x="2913063" y="2720975"/>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FUCHS PETROLUB AG</a:t>
            </a:r>
            <a:endParaRPr kumimoji="0" lang="fr-FR" sz="1800" b="0" i="0" u="none" strike="noStrike" cap="none" normalizeH="0" baseline="0" smtClean="0">
              <a:ln>
                <a:noFill/>
              </a:ln>
              <a:solidFill>
                <a:schemeClr val="tx1"/>
              </a:solidFill>
              <a:effectLst/>
              <a:latin typeface="Arial" pitchFamily="34" charset="0"/>
            </a:endParaRPr>
          </a:p>
        </p:txBody>
      </p:sp>
      <p:sp>
        <p:nvSpPr>
          <p:cNvPr id="48156" name="Rectangle 28"/>
          <p:cNvSpPr>
            <a:spLocks noChangeArrowheads="1"/>
          </p:cNvSpPr>
          <p:nvPr/>
        </p:nvSpPr>
        <p:spPr bwMode="auto">
          <a:xfrm>
            <a:off x="2552700" y="2405062"/>
            <a:ext cx="1268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PETROCHEM CARLESS LIMITED</a:t>
            </a:r>
            <a:endParaRPr kumimoji="0" lang="fr-FR" sz="1800" b="0" i="0" u="none" strike="noStrike" cap="none" normalizeH="0" baseline="0" smtClean="0">
              <a:ln>
                <a:noFill/>
              </a:ln>
              <a:solidFill>
                <a:schemeClr val="tx1"/>
              </a:solidFill>
              <a:effectLst/>
              <a:latin typeface="Arial" pitchFamily="34" charset="0"/>
            </a:endParaRPr>
          </a:p>
        </p:txBody>
      </p:sp>
      <p:sp>
        <p:nvSpPr>
          <p:cNvPr id="48157" name="Rectangle 29"/>
          <p:cNvSpPr>
            <a:spLocks noChangeArrowheads="1"/>
          </p:cNvSpPr>
          <p:nvPr/>
        </p:nvSpPr>
        <p:spPr bwMode="auto">
          <a:xfrm>
            <a:off x="1527175" y="2100262"/>
            <a:ext cx="22955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MINERA KRAFTSTOFFE MINERALÖLWERK REMPEL GMBH</a:t>
            </a:r>
            <a:endParaRPr kumimoji="0" lang="fr-FR" sz="1800" b="0" i="0" u="none" strike="noStrike" cap="none" normalizeH="0" baseline="0" smtClean="0">
              <a:ln>
                <a:noFill/>
              </a:ln>
              <a:solidFill>
                <a:schemeClr val="tx1"/>
              </a:solidFill>
              <a:effectLst/>
              <a:latin typeface="Arial" pitchFamily="34" charset="0"/>
            </a:endParaRPr>
          </a:p>
        </p:txBody>
      </p:sp>
      <p:sp>
        <p:nvSpPr>
          <p:cNvPr id="48158" name="Rectangle 30"/>
          <p:cNvSpPr>
            <a:spLocks noChangeArrowheads="1"/>
          </p:cNvSpPr>
          <p:nvPr/>
        </p:nvSpPr>
        <p:spPr bwMode="auto">
          <a:xfrm>
            <a:off x="2328863" y="1784350"/>
            <a:ext cx="14859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MOTOR OIL CORINTH REFINERIES SA</a:t>
            </a:r>
            <a:endParaRPr kumimoji="0" lang="fr-FR" sz="1800" b="0" i="0" u="none" strike="noStrike" cap="none" normalizeH="0" baseline="0" smtClean="0">
              <a:ln>
                <a:noFill/>
              </a:ln>
              <a:solidFill>
                <a:schemeClr val="tx1"/>
              </a:solidFill>
              <a:effectLst/>
              <a:latin typeface="Arial" pitchFamily="34" charset="0"/>
            </a:endParaRPr>
          </a:p>
        </p:txBody>
      </p:sp>
      <p:sp>
        <p:nvSpPr>
          <p:cNvPr id="48159" name="Rectangle 31"/>
          <p:cNvSpPr>
            <a:spLocks noChangeArrowheads="1"/>
          </p:cNvSpPr>
          <p:nvPr/>
        </p:nvSpPr>
        <p:spPr bwMode="auto">
          <a:xfrm>
            <a:off x="2814638" y="1470025"/>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MÆRSK OLIE OG GAS AS</a:t>
            </a:r>
            <a:endParaRPr kumimoji="0" lang="fr-FR" sz="1800" b="0" i="0" u="none" strike="noStrike" cap="none" normalizeH="0" baseline="0" dirty="0" smtClean="0">
              <a:ln>
                <a:noFill/>
              </a:ln>
              <a:solidFill>
                <a:schemeClr val="tx1"/>
              </a:solidFill>
              <a:effectLst/>
              <a:latin typeface="Arial" pitchFamily="34" charset="0"/>
            </a:endParaRPr>
          </a:p>
        </p:txBody>
      </p:sp>
      <p:pic>
        <p:nvPicPr>
          <p:cNvPr id="48181" name="Picture 53"/>
          <p:cNvPicPr>
            <a:picLocks noChangeAspect="1" noChangeArrowheads="1"/>
          </p:cNvPicPr>
          <p:nvPr/>
        </p:nvPicPr>
        <p:blipFill>
          <a:blip r:embed="rId4" cstate="print"/>
          <a:srcRect/>
          <a:stretch>
            <a:fillRect/>
          </a:stretch>
        </p:blipFill>
        <p:spPr bwMode="auto">
          <a:xfrm>
            <a:off x="3843337" y="3446462"/>
            <a:ext cx="1611313" cy="1557338"/>
          </a:xfrm>
          <a:prstGeom prst="rect">
            <a:avLst/>
          </a:prstGeom>
          <a:noFill/>
          <a:ln w="9525">
            <a:noFill/>
            <a:miter lim="800000"/>
            <a:headEnd/>
            <a:tailEnd/>
          </a:ln>
        </p:spPr>
      </p:pic>
      <p:pic>
        <p:nvPicPr>
          <p:cNvPr id="48182" name="Picture 54"/>
          <p:cNvPicPr>
            <a:picLocks noChangeAspect="1" noChangeArrowheads="1"/>
          </p:cNvPicPr>
          <p:nvPr/>
        </p:nvPicPr>
        <p:blipFill>
          <a:blip r:embed="rId5" cstate="print"/>
          <a:srcRect/>
          <a:stretch>
            <a:fillRect/>
          </a:stretch>
        </p:blipFill>
        <p:spPr bwMode="auto">
          <a:xfrm>
            <a:off x="3843337" y="3446462"/>
            <a:ext cx="1611313" cy="1557338"/>
          </a:xfrm>
          <a:prstGeom prst="rect">
            <a:avLst/>
          </a:prstGeom>
          <a:noFill/>
          <a:ln w="9525">
            <a:noFill/>
            <a:miter lim="800000"/>
            <a:headEnd/>
            <a:tailEnd/>
          </a:ln>
        </p:spPr>
      </p:pic>
      <p:sp>
        <p:nvSpPr>
          <p:cNvPr id="48183" name="Freeform 55"/>
          <p:cNvSpPr>
            <a:spLocks noEditPoints="1"/>
          </p:cNvSpPr>
          <p:nvPr/>
        </p:nvSpPr>
        <p:spPr bwMode="auto">
          <a:xfrm>
            <a:off x="3833812" y="3473449"/>
            <a:ext cx="26988" cy="1520825"/>
          </a:xfrm>
          <a:custGeom>
            <a:avLst/>
            <a:gdLst/>
            <a:ahLst/>
            <a:cxnLst>
              <a:cxn ang="0">
                <a:pos x="17" y="958"/>
              </a:cxn>
              <a:cxn ang="0">
                <a:pos x="0" y="958"/>
              </a:cxn>
              <a:cxn ang="0">
                <a:pos x="0" y="952"/>
              </a:cxn>
              <a:cxn ang="0">
                <a:pos x="17" y="952"/>
              </a:cxn>
              <a:cxn ang="0">
                <a:pos x="17" y="958"/>
              </a:cxn>
              <a:cxn ang="0">
                <a:pos x="17" y="771"/>
              </a:cxn>
              <a:cxn ang="0">
                <a:pos x="0" y="771"/>
              </a:cxn>
              <a:cxn ang="0">
                <a:pos x="0" y="765"/>
              </a:cxn>
              <a:cxn ang="0">
                <a:pos x="17" y="765"/>
              </a:cxn>
              <a:cxn ang="0">
                <a:pos x="17" y="771"/>
              </a:cxn>
              <a:cxn ang="0">
                <a:pos x="17" y="578"/>
              </a:cxn>
              <a:cxn ang="0">
                <a:pos x="0" y="578"/>
              </a:cxn>
              <a:cxn ang="0">
                <a:pos x="0" y="573"/>
              </a:cxn>
              <a:cxn ang="0">
                <a:pos x="17" y="573"/>
              </a:cxn>
              <a:cxn ang="0">
                <a:pos x="17" y="578"/>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58">
                <a:moveTo>
                  <a:pt x="17" y="958"/>
                </a:moveTo>
                <a:lnTo>
                  <a:pt x="0" y="958"/>
                </a:lnTo>
                <a:lnTo>
                  <a:pt x="0" y="952"/>
                </a:lnTo>
                <a:lnTo>
                  <a:pt x="17" y="952"/>
                </a:lnTo>
                <a:lnTo>
                  <a:pt x="17" y="958"/>
                </a:lnTo>
                <a:close/>
                <a:moveTo>
                  <a:pt x="17" y="771"/>
                </a:moveTo>
                <a:lnTo>
                  <a:pt x="0" y="771"/>
                </a:lnTo>
                <a:lnTo>
                  <a:pt x="0" y="765"/>
                </a:lnTo>
                <a:lnTo>
                  <a:pt x="17" y="765"/>
                </a:lnTo>
                <a:lnTo>
                  <a:pt x="17" y="771"/>
                </a:lnTo>
                <a:close/>
                <a:moveTo>
                  <a:pt x="17" y="578"/>
                </a:moveTo>
                <a:lnTo>
                  <a:pt x="0" y="578"/>
                </a:lnTo>
                <a:lnTo>
                  <a:pt x="0" y="573"/>
                </a:lnTo>
                <a:lnTo>
                  <a:pt x="17" y="573"/>
                </a:lnTo>
                <a:lnTo>
                  <a:pt x="17" y="578"/>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84" name="Rectangle 56"/>
          <p:cNvSpPr>
            <a:spLocks noChangeArrowheads="1"/>
          </p:cNvSpPr>
          <p:nvPr/>
        </p:nvSpPr>
        <p:spPr bwMode="auto">
          <a:xfrm>
            <a:off x="2916237" y="4778374"/>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FUCHS PETROLUB AG</a:t>
            </a:r>
            <a:endParaRPr kumimoji="0" lang="fr-FR" sz="1800" b="0" i="0" u="none" strike="noStrike" cap="none" normalizeH="0" baseline="0" smtClean="0">
              <a:ln>
                <a:noFill/>
              </a:ln>
              <a:solidFill>
                <a:schemeClr val="tx1"/>
              </a:solidFill>
              <a:effectLst/>
              <a:latin typeface="Arial" pitchFamily="34" charset="0"/>
            </a:endParaRPr>
          </a:p>
        </p:txBody>
      </p:sp>
      <p:sp>
        <p:nvSpPr>
          <p:cNvPr id="48185" name="Rectangle 57"/>
          <p:cNvSpPr>
            <a:spLocks noChangeArrowheads="1"/>
          </p:cNvSpPr>
          <p:nvPr/>
        </p:nvSpPr>
        <p:spPr bwMode="auto">
          <a:xfrm>
            <a:off x="2546349" y="4471987"/>
            <a:ext cx="1268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PETROCHEM CARLESS LIMITED</a:t>
            </a:r>
            <a:endParaRPr kumimoji="0" lang="fr-FR" sz="1800" b="0" i="0" u="none" strike="noStrike" cap="none" normalizeH="0" baseline="0" smtClean="0">
              <a:ln>
                <a:noFill/>
              </a:ln>
              <a:solidFill>
                <a:schemeClr val="tx1"/>
              </a:solidFill>
              <a:effectLst/>
              <a:latin typeface="Arial" pitchFamily="34" charset="0"/>
            </a:endParaRPr>
          </a:p>
        </p:txBody>
      </p:sp>
      <p:sp>
        <p:nvSpPr>
          <p:cNvPr id="48186" name="Rectangle 58"/>
          <p:cNvSpPr>
            <a:spLocks noChangeArrowheads="1"/>
          </p:cNvSpPr>
          <p:nvPr/>
        </p:nvSpPr>
        <p:spPr bwMode="auto">
          <a:xfrm>
            <a:off x="1530349" y="4165599"/>
            <a:ext cx="22955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MINERA KRAFTSTOFFE MINERALÖLWERK REMPEL GMBH</a:t>
            </a:r>
            <a:endParaRPr kumimoji="0" lang="fr-FR" sz="1800" b="0" i="0" u="none" strike="noStrike" cap="none" normalizeH="0" baseline="0" smtClean="0">
              <a:ln>
                <a:noFill/>
              </a:ln>
              <a:solidFill>
                <a:schemeClr val="tx1"/>
              </a:solidFill>
              <a:effectLst/>
              <a:latin typeface="Arial" pitchFamily="34" charset="0"/>
            </a:endParaRPr>
          </a:p>
        </p:txBody>
      </p:sp>
      <p:sp>
        <p:nvSpPr>
          <p:cNvPr id="48187" name="Rectangle 59"/>
          <p:cNvSpPr>
            <a:spLocks noChangeArrowheads="1"/>
          </p:cNvSpPr>
          <p:nvPr/>
        </p:nvSpPr>
        <p:spPr bwMode="auto">
          <a:xfrm>
            <a:off x="2330449" y="3868737"/>
            <a:ext cx="14859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MOTOR OIL CORINTH REFINERIES SA</a:t>
            </a:r>
            <a:endParaRPr kumimoji="0" lang="fr-FR" sz="1800" b="0" i="0" u="none" strike="noStrike" cap="none" normalizeH="0" baseline="0" smtClean="0">
              <a:ln>
                <a:noFill/>
              </a:ln>
              <a:solidFill>
                <a:schemeClr val="tx1"/>
              </a:solidFill>
              <a:effectLst/>
              <a:latin typeface="Arial" pitchFamily="34" charset="0"/>
            </a:endParaRPr>
          </a:p>
        </p:txBody>
      </p:sp>
      <p:sp>
        <p:nvSpPr>
          <p:cNvPr id="48188" name="Rectangle 60"/>
          <p:cNvSpPr>
            <a:spLocks noChangeArrowheads="1"/>
          </p:cNvSpPr>
          <p:nvPr/>
        </p:nvSpPr>
        <p:spPr bwMode="auto">
          <a:xfrm>
            <a:off x="2808287" y="3562349"/>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MÆRSK OLIE OG GAS AS</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48" name="Groupe 47"/>
          <p:cNvGrpSpPr/>
          <p:nvPr/>
        </p:nvGrpSpPr>
        <p:grpSpPr>
          <a:xfrm>
            <a:off x="992188" y="4446586"/>
            <a:ext cx="1144588" cy="441326"/>
            <a:chOff x="992188" y="4776786"/>
            <a:chExt cx="1144588" cy="441326"/>
          </a:xfrm>
        </p:grpSpPr>
        <p:pic>
          <p:nvPicPr>
            <p:cNvPr id="49" name="Picture 15"/>
            <p:cNvPicPr>
              <a:picLocks noChangeAspect="1" noChangeArrowheads="1"/>
            </p:cNvPicPr>
            <p:nvPr/>
          </p:nvPicPr>
          <p:blipFill>
            <a:blip r:embed="rId6" cstate="print"/>
            <a:srcRect/>
            <a:stretch>
              <a:fillRect/>
            </a:stretch>
          </p:blipFill>
          <p:spPr bwMode="auto">
            <a:xfrm>
              <a:off x="992188" y="4786311"/>
              <a:ext cx="100013" cy="100013"/>
            </a:xfrm>
            <a:prstGeom prst="rect">
              <a:avLst/>
            </a:prstGeom>
            <a:noFill/>
            <a:ln w="9525">
              <a:noFill/>
              <a:miter lim="800000"/>
              <a:headEnd/>
              <a:tailEnd/>
            </a:ln>
          </p:spPr>
        </p:pic>
        <p:pic>
          <p:nvPicPr>
            <p:cNvPr id="50" name="Picture 16"/>
            <p:cNvPicPr>
              <a:picLocks noChangeAspect="1" noChangeArrowheads="1"/>
            </p:cNvPicPr>
            <p:nvPr/>
          </p:nvPicPr>
          <p:blipFill>
            <a:blip r:embed="rId7" cstate="print"/>
            <a:srcRect/>
            <a:stretch>
              <a:fillRect/>
            </a:stretch>
          </p:blipFill>
          <p:spPr bwMode="auto">
            <a:xfrm>
              <a:off x="992188" y="4786311"/>
              <a:ext cx="100013" cy="100013"/>
            </a:xfrm>
            <a:prstGeom prst="rect">
              <a:avLst/>
            </a:prstGeom>
            <a:noFill/>
            <a:ln w="9525">
              <a:noFill/>
              <a:miter lim="800000"/>
              <a:headEnd/>
              <a:tailEnd/>
            </a:ln>
          </p:spPr>
        </p:pic>
        <p:sp>
          <p:nvSpPr>
            <p:cNvPr id="51"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2" name="Picture 19"/>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pic>
          <p:nvPicPr>
            <p:cNvPr id="53" name="Picture 20"/>
            <p:cNvPicPr>
              <a:picLocks noChangeAspect="1" noChangeArrowheads="1"/>
            </p:cNvPicPr>
            <p:nvPr/>
          </p:nvPicPr>
          <p:blipFill>
            <a:blip r:embed="rId8" cstate="print"/>
            <a:srcRect/>
            <a:stretch>
              <a:fillRect/>
            </a:stretch>
          </p:blipFill>
          <p:spPr bwMode="auto">
            <a:xfrm>
              <a:off x="992188" y="5083174"/>
              <a:ext cx="100013" cy="100013"/>
            </a:xfrm>
            <a:prstGeom prst="rect">
              <a:avLst/>
            </a:prstGeom>
            <a:noFill/>
            <a:ln w="9525">
              <a:noFill/>
              <a:miter lim="800000"/>
              <a:headEnd/>
              <a:tailEnd/>
            </a:ln>
          </p:spPr>
        </p:pic>
        <p:sp>
          <p:nvSpPr>
            <p:cNvPr id="54"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5" name="Groupe 54"/>
          <p:cNvGrpSpPr/>
          <p:nvPr/>
        </p:nvGrpSpPr>
        <p:grpSpPr>
          <a:xfrm>
            <a:off x="990600" y="1704975"/>
            <a:ext cx="919162" cy="1052513"/>
            <a:chOff x="990600" y="2035175"/>
            <a:chExt cx="919162" cy="1052513"/>
          </a:xfrm>
        </p:grpSpPr>
        <p:pic>
          <p:nvPicPr>
            <p:cNvPr id="56" name="Picture 32"/>
            <p:cNvPicPr>
              <a:picLocks noChangeAspect="1" noChangeArrowheads="1"/>
            </p:cNvPicPr>
            <p:nvPr/>
          </p:nvPicPr>
          <p:blipFill>
            <a:blip r:embed="rId6" cstate="print"/>
            <a:srcRect/>
            <a:stretch>
              <a:fillRect/>
            </a:stretch>
          </p:blipFill>
          <p:spPr bwMode="auto">
            <a:xfrm>
              <a:off x="990600" y="2044700"/>
              <a:ext cx="100013" cy="98425"/>
            </a:xfrm>
            <a:prstGeom prst="rect">
              <a:avLst/>
            </a:prstGeom>
            <a:noFill/>
            <a:ln w="9525">
              <a:noFill/>
              <a:miter lim="800000"/>
              <a:headEnd/>
              <a:tailEnd/>
            </a:ln>
          </p:spPr>
        </p:pic>
        <p:pic>
          <p:nvPicPr>
            <p:cNvPr id="57" name="Picture 33"/>
            <p:cNvPicPr>
              <a:picLocks noChangeAspect="1" noChangeArrowheads="1"/>
            </p:cNvPicPr>
            <p:nvPr/>
          </p:nvPicPr>
          <p:blipFill>
            <a:blip r:embed="rId9" cstate="print"/>
            <a:srcRect/>
            <a:stretch>
              <a:fillRect/>
            </a:stretch>
          </p:blipFill>
          <p:spPr bwMode="auto">
            <a:xfrm>
              <a:off x="990600" y="2044700"/>
              <a:ext cx="100013" cy="98425"/>
            </a:xfrm>
            <a:prstGeom prst="rect">
              <a:avLst/>
            </a:prstGeom>
            <a:noFill/>
            <a:ln w="9525">
              <a:noFill/>
              <a:miter lim="800000"/>
              <a:headEnd/>
              <a:tailEnd/>
            </a:ln>
          </p:spPr>
        </p:pic>
        <p:sp>
          <p:nvSpPr>
            <p:cNvPr id="5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9" name="Picture 36"/>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pic>
          <p:nvPicPr>
            <p:cNvPr id="60" name="Picture 37"/>
            <p:cNvPicPr>
              <a:picLocks noChangeAspect="1" noChangeArrowheads="1"/>
            </p:cNvPicPr>
            <p:nvPr/>
          </p:nvPicPr>
          <p:blipFill>
            <a:blip r:embed="rId10" cstate="print"/>
            <a:srcRect/>
            <a:stretch>
              <a:fillRect/>
            </a:stretch>
          </p:blipFill>
          <p:spPr bwMode="auto">
            <a:xfrm>
              <a:off x="990600" y="2341562"/>
              <a:ext cx="100013" cy="98425"/>
            </a:xfrm>
            <a:prstGeom prst="rect">
              <a:avLst/>
            </a:prstGeom>
            <a:noFill/>
            <a:ln w="9525">
              <a:noFill/>
              <a:miter lim="800000"/>
              <a:headEnd/>
              <a:tailEnd/>
            </a:ln>
          </p:spPr>
        </p:pic>
        <p:sp>
          <p:nvSpPr>
            <p:cNvPr id="6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2" name="Picture 40"/>
            <p:cNvPicPr>
              <a:picLocks noChangeAspect="1" noChangeArrowheads="1"/>
            </p:cNvPicPr>
            <p:nvPr/>
          </p:nvPicPr>
          <p:blipFill>
            <a:blip r:embed="rId6" cstate="print"/>
            <a:srcRect/>
            <a:stretch>
              <a:fillRect/>
            </a:stretch>
          </p:blipFill>
          <p:spPr bwMode="auto">
            <a:xfrm>
              <a:off x="990600" y="2647950"/>
              <a:ext cx="100013" cy="98425"/>
            </a:xfrm>
            <a:prstGeom prst="rect">
              <a:avLst/>
            </a:prstGeom>
            <a:noFill/>
            <a:ln w="9525">
              <a:noFill/>
              <a:miter lim="800000"/>
              <a:headEnd/>
              <a:tailEnd/>
            </a:ln>
          </p:spPr>
        </p:pic>
        <p:pic>
          <p:nvPicPr>
            <p:cNvPr id="63" name="Picture 41"/>
            <p:cNvPicPr>
              <a:picLocks noChangeAspect="1" noChangeArrowheads="1"/>
            </p:cNvPicPr>
            <p:nvPr/>
          </p:nvPicPr>
          <p:blipFill>
            <a:blip r:embed="rId11" cstate="print"/>
            <a:srcRect/>
            <a:stretch>
              <a:fillRect/>
            </a:stretch>
          </p:blipFill>
          <p:spPr bwMode="auto">
            <a:xfrm>
              <a:off x="990600" y="2647950"/>
              <a:ext cx="100013" cy="98425"/>
            </a:xfrm>
            <a:prstGeom prst="rect">
              <a:avLst/>
            </a:prstGeom>
            <a:noFill/>
            <a:ln w="9525">
              <a:noFill/>
              <a:miter lim="800000"/>
              <a:headEnd/>
              <a:tailEnd/>
            </a:ln>
          </p:spPr>
        </p:pic>
        <p:sp>
          <p:nvSpPr>
            <p:cNvPr id="6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5" name="Picture 44"/>
            <p:cNvPicPr>
              <a:picLocks noChangeAspect="1" noChangeArrowheads="1"/>
            </p:cNvPicPr>
            <p:nvPr/>
          </p:nvPicPr>
          <p:blipFill>
            <a:blip r:embed="rId6" cstate="print"/>
            <a:srcRect/>
            <a:stretch>
              <a:fillRect/>
            </a:stretch>
          </p:blipFill>
          <p:spPr bwMode="auto">
            <a:xfrm>
              <a:off x="990600" y="2952750"/>
              <a:ext cx="100013" cy="100013"/>
            </a:xfrm>
            <a:prstGeom prst="rect">
              <a:avLst/>
            </a:prstGeom>
            <a:noFill/>
            <a:ln w="9525">
              <a:noFill/>
              <a:miter lim="800000"/>
              <a:headEnd/>
              <a:tailEnd/>
            </a:ln>
          </p:spPr>
        </p:pic>
        <p:pic>
          <p:nvPicPr>
            <p:cNvPr id="66" name="Picture 45"/>
            <p:cNvPicPr>
              <a:picLocks noChangeAspect="1" noChangeArrowheads="1"/>
            </p:cNvPicPr>
            <p:nvPr/>
          </p:nvPicPr>
          <p:blipFill>
            <a:blip r:embed="rId12" cstate="print"/>
            <a:srcRect/>
            <a:stretch>
              <a:fillRect/>
            </a:stretch>
          </p:blipFill>
          <p:spPr bwMode="auto">
            <a:xfrm>
              <a:off x="990600" y="2952750"/>
              <a:ext cx="100013" cy="100013"/>
            </a:xfrm>
            <a:prstGeom prst="rect">
              <a:avLst/>
            </a:prstGeom>
            <a:noFill/>
            <a:ln w="9525">
              <a:noFill/>
              <a:miter lim="800000"/>
              <a:headEnd/>
              <a:tailEnd/>
            </a:ln>
          </p:spPr>
        </p:pic>
        <p:sp>
          <p:nvSpPr>
            <p:cNvPr id="6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Chimie</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Les deux groupes britanniques INEOS et RECKITT BENCKISER ont les résultats les plus équilibrés sur l’ensemble des attributs de performance.</a:t>
            </a:r>
          </a:p>
          <a:p>
            <a:pPr lvl="1" indent="84138" algn="just"/>
            <a:endParaRPr lang="fr-FR" dirty="0" smtClean="0"/>
          </a:p>
          <a:p>
            <a:pPr lvl="1" indent="84138" algn="just"/>
            <a:r>
              <a:rPr lang="fr-FR" dirty="0" smtClean="0"/>
              <a:t>INEOS est né en 2001, à la suite d’une série d'acquisitions , avec 17 activités héritées d’entreprises chimiques majeures. C’est actuellement  la 3ème plus grande société chimique du monde, son réseau de production comprend 64 usines dans 14 pays. Les forces qui caractérisent le groupe sont la qualité et le faible coût des installations liés à leurs situations géographiques et à la grande taille des usines permettant des économies d'échelle, avec une rotation annuelle des actifs proche de 2 avec un rendement du capital de  60 %. </a:t>
            </a:r>
          </a:p>
          <a:p>
            <a:pPr lvl="1" indent="84138" algn="just"/>
            <a:endParaRPr lang="fr-FR" dirty="0" smtClean="0"/>
          </a:p>
          <a:p>
            <a:pPr lvl="1" indent="84138" algn="just"/>
            <a:r>
              <a:rPr lang="fr-FR" dirty="0" smtClean="0"/>
              <a:t>RECKITT BENCKISER, né en 1823 privilégie plutôt la performance financière et les 180 marques à son actif présentes dans 60 pays, avec un taux de croissance de 20 % inférieur à INEOS et une rotation des actifs inférieure à 1.</a:t>
            </a:r>
          </a:p>
          <a:p>
            <a:pPr lvl="1" algn="just"/>
            <a:endParaRPr lang="fr-FR" dirty="0" smtClean="0"/>
          </a:p>
          <a:p>
            <a:pPr lvl="0" algn="just"/>
            <a:endParaRPr lang="fr-FR" dirty="0" smtClean="0"/>
          </a:p>
          <a:p>
            <a:pPr algn="just"/>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31</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49159" name="Picture 7"/>
          <p:cNvPicPr>
            <a:picLocks noChangeAspect="1" noChangeArrowheads="1"/>
          </p:cNvPicPr>
          <p:nvPr/>
        </p:nvPicPr>
        <p:blipFill>
          <a:blip r:embed="rId2" cstate="print"/>
          <a:srcRect/>
          <a:stretch>
            <a:fillRect/>
          </a:stretch>
        </p:blipFill>
        <p:spPr bwMode="auto">
          <a:xfrm>
            <a:off x="3819526" y="3490912"/>
            <a:ext cx="2033588" cy="1557338"/>
          </a:xfrm>
          <a:prstGeom prst="rect">
            <a:avLst/>
          </a:prstGeom>
          <a:noFill/>
          <a:ln w="9525">
            <a:noFill/>
            <a:miter lim="800000"/>
            <a:headEnd/>
            <a:tailEnd/>
          </a:ln>
        </p:spPr>
      </p:pic>
      <p:pic>
        <p:nvPicPr>
          <p:cNvPr id="49160" name="Picture 8"/>
          <p:cNvPicPr>
            <a:picLocks noChangeAspect="1" noChangeArrowheads="1"/>
          </p:cNvPicPr>
          <p:nvPr/>
        </p:nvPicPr>
        <p:blipFill>
          <a:blip r:embed="rId3" cstate="print"/>
          <a:srcRect/>
          <a:stretch>
            <a:fillRect/>
          </a:stretch>
        </p:blipFill>
        <p:spPr bwMode="auto">
          <a:xfrm>
            <a:off x="3819526" y="3490912"/>
            <a:ext cx="2033588" cy="1557338"/>
          </a:xfrm>
          <a:prstGeom prst="rect">
            <a:avLst/>
          </a:prstGeom>
          <a:noFill/>
          <a:ln w="9525">
            <a:noFill/>
            <a:miter lim="800000"/>
            <a:headEnd/>
            <a:tailEnd/>
          </a:ln>
        </p:spPr>
      </p:pic>
      <p:sp>
        <p:nvSpPr>
          <p:cNvPr id="49161" name="Freeform 9"/>
          <p:cNvSpPr>
            <a:spLocks noEditPoints="1"/>
          </p:cNvSpPr>
          <p:nvPr/>
        </p:nvSpPr>
        <p:spPr bwMode="auto">
          <a:xfrm>
            <a:off x="3819526" y="3508374"/>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62" name="Rectangle 10"/>
          <p:cNvSpPr>
            <a:spLocks noChangeArrowheads="1"/>
          </p:cNvSpPr>
          <p:nvPr/>
        </p:nvSpPr>
        <p:spPr bwMode="auto">
          <a:xfrm>
            <a:off x="2298701" y="4822824"/>
            <a:ext cx="15208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BRITISH POLYTHENE INDUSTRIES PLC</a:t>
            </a:r>
            <a:endParaRPr kumimoji="0" lang="fr-FR" sz="1800" b="0" i="0" u="none" strike="noStrike" cap="none" normalizeH="0" baseline="0" dirty="0" smtClean="0">
              <a:ln>
                <a:noFill/>
              </a:ln>
              <a:solidFill>
                <a:schemeClr val="tx1"/>
              </a:solidFill>
              <a:effectLst/>
              <a:latin typeface="Arial" pitchFamily="34" charset="0"/>
            </a:endParaRPr>
          </a:p>
        </p:txBody>
      </p:sp>
      <p:sp>
        <p:nvSpPr>
          <p:cNvPr id="49163" name="Rectangle 11"/>
          <p:cNvSpPr>
            <a:spLocks noChangeArrowheads="1"/>
          </p:cNvSpPr>
          <p:nvPr/>
        </p:nvSpPr>
        <p:spPr bwMode="auto">
          <a:xfrm>
            <a:off x="3306763" y="4516437"/>
            <a:ext cx="4953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RHODIA SA</a:t>
            </a:r>
            <a:endParaRPr kumimoji="0" lang="fr-FR" sz="1800" b="0" i="0" u="none" strike="noStrike" cap="none" normalizeH="0" baseline="0" smtClean="0">
              <a:ln>
                <a:noFill/>
              </a:ln>
              <a:solidFill>
                <a:schemeClr val="tx1"/>
              </a:solidFill>
              <a:effectLst/>
              <a:latin typeface="Arial" pitchFamily="34" charset="0"/>
            </a:endParaRPr>
          </a:p>
        </p:txBody>
      </p:sp>
      <p:sp>
        <p:nvSpPr>
          <p:cNvPr id="49164" name="Rectangle 12"/>
          <p:cNvSpPr>
            <a:spLocks noChangeArrowheads="1"/>
          </p:cNvSpPr>
          <p:nvPr/>
        </p:nvSpPr>
        <p:spPr bwMode="auto">
          <a:xfrm>
            <a:off x="3432176" y="4210049"/>
            <a:ext cx="3603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BASF SE</a:t>
            </a:r>
            <a:endParaRPr kumimoji="0" lang="fr-FR" sz="1800" b="0" i="0" u="none" strike="noStrike" cap="none" normalizeH="0" baseline="0" smtClean="0">
              <a:ln>
                <a:noFill/>
              </a:ln>
              <a:solidFill>
                <a:schemeClr val="tx1"/>
              </a:solidFill>
              <a:effectLst/>
              <a:latin typeface="Arial" pitchFamily="34" charset="0"/>
            </a:endParaRPr>
          </a:p>
        </p:txBody>
      </p:sp>
      <p:sp>
        <p:nvSpPr>
          <p:cNvPr id="49165" name="Rectangle 13"/>
          <p:cNvSpPr>
            <a:spLocks noChangeArrowheads="1"/>
          </p:cNvSpPr>
          <p:nvPr/>
        </p:nvSpPr>
        <p:spPr bwMode="auto">
          <a:xfrm>
            <a:off x="2495551" y="3903662"/>
            <a:ext cx="13223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RECKITT BENCKISER GROUP PLC</a:t>
            </a:r>
            <a:endParaRPr kumimoji="0" lang="fr-FR" sz="1800" b="0" i="0" u="none" strike="noStrike" cap="none" normalizeH="0" baseline="0" dirty="0" smtClean="0">
              <a:ln>
                <a:noFill/>
              </a:ln>
              <a:solidFill>
                <a:schemeClr val="tx1"/>
              </a:solidFill>
              <a:effectLst/>
              <a:latin typeface="Arial" pitchFamily="34" charset="0"/>
            </a:endParaRPr>
          </a:p>
        </p:txBody>
      </p:sp>
      <p:sp>
        <p:nvSpPr>
          <p:cNvPr id="49166" name="Rectangle 14"/>
          <p:cNvSpPr>
            <a:spLocks noChangeArrowheads="1"/>
          </p:cNvSpPr>
          <p:nvPr/>
        </p:nvSpPr>
        <p:spPr bwMode="auto">
          <a:xfrm>
            <a:off x="2586038" y="3606799"/>
            <a:ext cx="12334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INEOS GROUP HOLDINGS PLC</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48" name="Groupe 47"/>
          <p:cNvGrpSpPr/>
          <p:nvPr/>
        </p:nvGrpSpPr>
        <p:grpSpPr>
          <a:xfrm>
            <a:off x="992188" y="4414836"/>
            <a:ext cx="1144588" cy="441326"/>
            <a:chOff x="992188" y="4776786"/>
            <a:chExt cx="1144588" cy="441326"/>
          </a:xfrm>
        </p:grpSpPr>
        <p:pic>
          <p:nvPicPr>
            <p:cNvPr id="49167" name="Picture 15"/>
            <p:cNvPicPr>
              <a:picLocks noChangeAspect="1" noChangeArrowheads="1"/>
            </p:cNvPicPr>
            <p:nvPr/>
          </p:nvPicPr>
          <p:blipFill>
            <a:blip r:embed="rId4" cstate="print"/>
            <a:srcRect/>
            <a:stretch>
              <a:fillRect/>
            </a:stretch>
          </p:blipFill>
          <p:spPr bwMode="auto">
            <a:xfrm>
              <a:off x="992188" y="4786311"/>
              <a:ext cx="100013" cy="100013"/>
            </a:xfrm>
            <a:prstGeom prst="rect">
              <a:avLst/>
            </a:prstGeom>
            <a:noFill/>
            <a:ln w="9525">
              <a:noFill/>
              <a:miter lim="800000"/>
              <a:headEnd/>
              <a:tailEnd/>
            </a:ln>
          </p:spPr>
        </p:pic>
        <p:pic>
          <p:nvPicPr>
            <p:cNvPr id="49168" name="Picture 16"/>
            <p:cNvPicPr>
              <a:picLocks noChangeAspect="1" noChangeArrowheads="1"/>
            </p:cNvPicPr>
            <p:nvPr/>
          </p:nvPicPr>
          <p:blipFill>
            <a:blip r:embed="rId5" cstate="print"/>
            <a:srcRect/>
            <a:stretch>
              <a:fillRect/>
            </a:stretch>
          </p:blipFill>
          <p:spPr bwMode="auto">
            <a:xfrm>
              <a:off x="992188" y="4786311"/>
              <a:ext cx="100013" cy="100013"/>
            </a:xfrm>
            <a:prstGeom prst="rect">
              <a:avLst/>
            </a:prstGeom>
            <a:noFill/>
            <a:ln w="9525">
              <a:noFill/>
              <a:miter lim="800000"/>
              <a:headEnd/>
              <a:tailEnd/>
            </a:ln>
          </p:spPr>
        </p:pic>
        <p:sp>
          <p:nvSpPr>
            <p:cNvPr id="49169"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49171" name="Picture 19"/>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pic>
          <p:nvPicPr>
            <p:cNvPr id="49172" name="Picture 20"/>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sp>
          <p:nvSpPr>
            <p:cNvPr id="4917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pic>
        <p:nvPicPr>
          <p:cNvPr id="49176" name="Picture 24"/>
          <p:cNvPicPr>
            <a:picLocks noChangeAspect="1" noChangeArrowheads="1"/>
          </p:cNvPicPr>
          <p:nvPr/>
        </p:nvPicPr>
        <p:blipFill>
          <a:blip r:embed="rId7" cstate="print"/>
          <a:srcRect/>
          <a:stretch>
            <a:fillRect/>
          </a:stretch>
        </p:blipFill>
        <p:spPr bwMode="auto">
          <a:xfrm>
            <a:off x="3810001" y="1330326"/>
            <a:ext cx="2062163" cy="1593850"/>
          </a:xfrm>
          <a:prstGeom prst="rect">
            <a:avLst/>
          </a:prstGeom>
          <a:noFill/>
          <a:ln w="9525">
            <a:noFill/>
            <a:miter lim="800000"/>
            <a:headEnd/>
            <a:tailEnd/>
          </a:ln>
        </p:spPr>
      </p:pic>
      <p:pic>
        <p:nvPicPr>
          <p:cNvPr id="49177" name="Picture 25"/>
          <p:cNvPicPr>
            <a:picLocks noChangeAspect="1" noChangeArrowheads="1"/>
          </p:cNvPicPr>
          <p:nvPr/>
        </p:nvPicPr>
        <p:blipFill>
          <a:blip r:embed="rId8" cstate="print"/>
          <a:srcRect/>
          <a:stretch>
            <a:fillRect/>
          </a:stretch>
        </p:blipFill>
        <p:spPr bwMode="auto">
          <a:xfrm>
            <a:off x="3810001" y="1330326"/>
            <a:ext cx="2062163" cy="1593850"/>
          </a:xfrm>
          <a:prstGeom prst="rect">
            <a:avLst/>
          </a:prstGeom>
          <a:noFill/>
          <a:ln w="9525">
            <a:noFill/>
            <a:miter lim="800000"/>
            <a:headEnd/>
            <a:tailEnd/>
          </a:ln>
        </p:spPr>
      </p:pic>
      <p:sp>
        <p:nvSpPr>
          <p:cNvPr id="49178" name="Freeform 26"/>
          <p:cNvSpPr>
            <a:spLocks noEditPoints="1"/>
          </p:cNvSpPr>
          <p:nvPr/>
        </p:nvSpPr>
        <p:spPr bwMode="auto">
          <a:xfrm>
            <a:off x="3800476" y="1349376"/>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79" name="Rectangle 27"/>
          <p:cNvSpPr>
            <a:spLocks noChangeArrowheads="1"/>
          </p:cNvSpPr>
          <p:nvPr/>
        </p:nvSpPr>
        <p:spPr bwMode="auto">
          <a:xfrm>
            <a:off x="2279651" y="2698751"/>
            <a:ext cx="15208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BRITISH POLYTHENE INDUSTRIES PLC</a:t>
            </a:r>
            <a:endParaRPr kumimoji="0" lang="fr-FR" sz="1800" b="0" i="0" u="none" strike="noStrike" cap="none" normalizeH="0" baseline="0" dirty="0" smtClean="0">
              <a:ln>
                <a:noFill/>
              </a:ln>
              <a:solidFill>
                <a:schemeClr val="tx1"/>
              </a:solidFill>
              <a:effectLst/>
              <a:latin typeface="Arial" pitchFamily="34" charset="0"/>
            </a:endParaRPr>
          </a:p>
        </p:txBody>
      </p:sp>
      <p:sp>
        <p:nvSpPr>
          <p:cNvPr id="49180" name="Rectangle 28"/>
          <p:cNvSpPr>
            <a:spLocks noChangeArrowheads="1"/>
          </p:cNvSpPr>
          <p:nvPr/>
        </p:nvSpPr>
        <p:spPr bwMode="auto">
          <a:xfrm>
            <a:off x="3287713" y="2382838"/>
            <a:ext cx="4953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RHODIA SA</a:t>
            </a:r>
            <a:endParaRPr kumimoji="0" lang="fr-FR" sz="1800" b="0" i="0" u="none" strike="noStrike" cap="none" normalizeH="0" baseline="0" smtClean="0">
              <a:ln>
                <a:noFill/>
              </a:ln>
              <a:solidFill>
                <a:schemeClr val="tx1"/>
              </a:solidFill>
              <a:effectLst/>
              <a:latin typeface="Arial" pitchFamily="34" charset="0"/>
            </a:endParaRPr>
          </a:p>
        </p:txBody>
      </p:sp>
      <p:sp>
        <p:nvSpPr>
          <p:cNvPr id="49181" name="Rectangle 29"/>
          <p:cNvSpPr>
            <a:spLocks noChangeArrowheads="1"/>
          </p:cNvSpPr>
          <p:nvPr/>
        </p:nvSpPr>
        <p:spPr bwMode="auto">
          <a:xfrm>
            <a:off x="3422651" y="2078038"/>
            <a:ext cx="3603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BASF SE</a:t>
            </a:r>
            <a:endParaRPr kumimoji="0" lang="fr-FR" sz="1800" b="0" i="0" u="none" strike="noStrike" cap="none" normalizeH="0" baseline="0" smtClean="0">
              <a:ln>
                <a:noFill/>
              </a:ln>
              <a:solidFill>
                <a:schemeClr val="tx1"/>
              </a:solidFill>
              <a:effectLst/>
              <a:latin typeface="Arial" pitchFamily="34" charset="0"/>
            </a:endParaRPr>
          </a:p>
        </p:txBody>
      </p:sp>
      <p:sp>
        <p:nvSpPr>
          <p:cNvPr id="49182" name="Rectangle 30"/>
          <p:cNvSpPr>
            <a:spLocks noChangeArrowheads="1"/>
          </p:cNvSpPr>
          <p:nvPr/>
        </p:nvSpPr>
        <p:spPr bwMode="auto">
          <a:xfrm>
            <a:off x="2478088" y="1762126"/>
            <a:ext cx="13223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RECKITT BENCKISER GROUP PLC</a:t>
            </a:r>
            <a:endParaRPr kumimoji="0" lang="fr-FR" sz="1800" b="0" i="0" u="none" strike="noStrike" cap="none" normalizeH="0" baseline="0" dirty="0" smtClean="0">
              <a:ln>
                <a:noFill/>
              </a:ln>
              <a:solidFill>
                <a:schemeClr val="tx1"/>
              </a:solidFill>
              <a:effectLst/>
              <a:latin typeface="Arial" pitchFamily="34" charset="0"/>
            </a:endParaRPr>
          </a:p>
        </p:txBody>
      </p:sp>
      <p:sp>
        <p:nvSpPr>
          <p:cNvPr id="49183" name="Rectangle 31"/>
          <p:cNvSpPr>
            <a:spLocks noChangeArrowheads="1"/>
          </p:cNvSpPr>
          <p:nvPr/>
        </p:nvSpPr>
        <p:spPr bwMode="auto">
          <a:xfrm>
            <a:off x="2568576" y="1447801"/>
            <a:ext cx="12334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INEOS GROUP HOLDINGS PLC</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49" name="Groupe 48"/>
          <p:cNvGrpSpPr/>
          <p:nvPr/>
        </p:nvGrpSpPr>
        <p:grpSpPr>
          <a:xfrm>
            <a:off x="990600" y="1673225"/>
            <a:ext cx="919162" cy="1052513"/>
            <a:chOff x="990600" y="2035175"/>
            <a:chExt cx="919162" cy="1052513"/>
          </a:xfrm>
        </p:grpSpPr>
        <p:pic>
          <p:nvPicPr>
            <p:cNvPr id="49184" name="Picture 32"/>
            <p:cNvPicPr>
              <a:picLocks noChangeAspect="1" noChangeArrowheads="1"/>
            </p:cNvPicPr>
            <p:nvPr/>
          </p:nvPicPr>
          <p:blipFill>
            <a:blip r:embed="rId4" cstate="print"/>
            <a:srcRect/>
            <a:stretch>
              <a:fillRect/>
            </a:stretch>
          </p:blipFill>
          <p:spPr bwMode="auto">
            <a:xfrm>
              <a:off x="990600" y="2044700"/>
              <a:ext cx="100013" cy="98425"/>
            </a:xfrm>
            <a:prstGeom prst="rect">
              <a:avLst/>
            </a:prstGeom>
            <a:noFill/>
            <a:ln w="9525">
              <a:noFill/>
              <a:miter lim="800000"/>
              <a:headEnd/>
              <a:tailEnd/>
            </a:ln>
          </p:spPr>
        </p:pic>
        <p:pic>
          <p:nvPicPr>
            <p:cNvPr id="49185" name="Picture 33"/>
            <p:cNvPicPr>
              <a:picLocks noChangeAspect="1" noChangeArrowheads="1"/>
            </p:cNvPicPr>
            <p:nvPr/>
          </p:nvPicPr>
          <p:blipFill>
            <a:blip r:embed="rId9" cstate="print"/>
            <a:srcRect/>
            <a:stretch>
              <a:fillRect/>
            </a:stretch>
          </p:blipFill>
          <p:spPr bwMode="auto">
            <a:xfrm>
              <a:off x="990600" y="2044700"/>
              <a:ext cx="100013" cy="98425"/>
            </a:xfrm>
            <a:prstGeom prst="rect">
              <a:avLst/>
            </a:prstGeom>
            <a:noFill/>
            <a:ln w="9525">
              <a:noFill/>
              <a:miter lim="800000"/>
              <a:headEnd/>
              <a:tailEnd/>
            </a:ln>
          </p:spPr>
        </p:pic>
        <p:sp>
          <p:nvSpPr>
            <p:cNvPr id="49186"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49188" name="Picture 36"/>
            <p:cNvPicPr>
              <a:picLocks noChangeAspect="1" noChangeArrowheads="1"/>
            </p:cNvPicPr>
            <p:nvPr/>
          </p:nvPicPr>
          <p:blipFill>
            <a:blip r:embed="rId4" cstate="print"/>
            <a:srcRect/>
            <a:stretch>
              <a:fillRect/>
            </a:stretch>
          </p:blipFill>
          <p:spPr bwMode="auto">
            <a:xfrm>
              <a:off x="990600" y="2341562"/>
              <a:ext cx="100013" cy="98425"/>
            </a:xfrm>
            <a:prstGeom prst="rect">
              <a:avLst/>
            </a:prstGeom>
            <a:noFill/>
            <a:ln w="9525">
              <a:noFill/>
              <a:miter lim="800000"/>
              <a:headEnd/>
              <a:tailEnd/>
            </a:ln>
          </p:spPr>
        </p:pic>
        <p:pic>
          <p:nvPicPr>
            <p:cNvPr id="49189" name="Picture 37"/>
            <p:cNvPicPr>
              <a:picLocks noChangeAspect="1" noChangeArrowheads="1"/>
            </p:cNvPicPr>
            <p:nvPr/>
          </p:nvPicPr>
          <p:blipFill>
            <a:blip r:embed="rId10" cstate="print"/>
            <a:srcRect/>
            <a:stretch>
              <a:fillRect/>
            </a:stretch>
          </p:blipFill>
          <p:spPr bwMode="auto">
            <a:xfrm>
              <a:off x="990600" y="2341562"/>
              <a:ext cx="100013" cy="98425"/>
            </a:xfrm>
            <a:prstGeom prst="rect">
              <a:avLst/>
            </a:prstGeom>
            <a:noFill/>
            <a:ln w="9525">
              <a:noFill/>
              <a:miter lim="800000"/>
              <a:headEnd/>
              <a:tailEnd/>
            </a:ln>
          </p:spPr>
        </p:pic>
        <p:sp>
          <p:nvSpPr>
            <p:cNvPr id="4919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49192" name="Picture 40"/>
            <p:cNvPicPr>
              <a:picLocks noChangeAspect="1" noChangeArrowheads="1"/>
            </p:cNvPicPr>
            <p:nvPr/>
          </p:nvPicPr>
          <p:blipFill>
            <a:blip r:embed="rId4" cstate="print"/>
            <a:srcRect/>
            <a:stretch>
              <a:fillRect/>
            </a:stretch>
          </p:blipFill>
          <p:spPr bwMode="auto">
            <a:xfrm>
              <a:off x="990600" y="2647950"/>
              <a:ext cx="100013" cy="98425"/>
            </a:xfrm>
            <a:prstGeom prst="rect">
              <a:avLst/>
            </a:prstGeom>
            <a:noFill/>
            <a:ln w="9525">
              <a:noFill/>
              <a:miter lim="800000"/>
              <a:headEnd/>
              <a:tailEnd/>
            </a:ln>
          </p:spPr>
        </p:pic>
        <p:pic>
          <p:nvPicPr>
            <p:cNvPr id="49193" name="Picture 41"/>
            <p:cNvPicPr>
              <a:picLocks noChangeAspect="1" noChangeArrowheads="1"/>
            </p:cNvPicPr>
            <p:nvPr/>
          </p:nvPicPr>
          <p:blipFill>
            <a:blip r:embed="rId11" cstate="print"/>
            <a:srcRect/>
            <a:stretch>
              <a:fillRect/>
            </a:stretch>
          </p:blipFill>
          <p:spPr bwMode="auto">
            <a:xfrm>
              <a:off x="990600" y="2647950"/>
              <a:ext cx="100013" cy="98425"/>
            </a:xfrm>
            <a:prstGeom prst="rect">
              <a:avLst/>
            </a:prstGeom>
            <a:noFill/>
            <a:ln w="9525">
              <a:noFill/>
              <a:miter lim="800000"/>
              <a:headEnd/>
              <a:tailEnd/>
            </a:ln>
          </p:spPr>
        </p:pic>
        <p:sp>
          <p:nvSpPr>
            <p:cNvPr id="4919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49196" name="Picture 44"/>
            <p:cNvPicPr>
              <a:picLocks noChangeAspect="1" noChangeArrowheads="1"/>
            </p:cNvPicPr>
            <p:nvPr/>
          </p:nvPicPr>
          <p:blipFill>
            <a:blip r:embed="rId4" cstate="print"/>
            <a:srcRect/>
            <a:stretch>
              <a:fillRect/>
            </a:stretch>
          </p:blipFill>
          <p:spPr bwMode="auto">
            <a:xfrm>
              <a:off x="990600" y="2952750"/>
              <a:ext cx="100013" cy="100013"/>
            </a:xfrm>
            <a:prstGeom prst="rect">
              <a:avLst/>
            </a:prstGeom>
            <a:noFill/>
            <a:ln w="9525">
              <a:noFill/>
              <a:miter lim="800000"/>
              <a:headEnd/>
              <a:tailEnd/>
            </a:ln>
          </p:spPr>
        </p:pic>
        <p:pic>
          <p:nvPicPr>
            <p:cNvPr id="49197" name="Picture 45"/>
            <p:cNvPicPr>
              <a:picLocks noChangeAspect="1" noChangeArrowheads="1"/>
            </p:cNvPicPr>
            <p:nvPr/>
          </p:nvPicPr>
          <p:blipFill>
            <a:blip r:embed="rId12" cstate="print"/>
            <a:srcRect/>
            <a:stretch>
              <a:fillRect/>
            </a:stretch>
          </p:blipFill>
          <p:spPr bwMode="auto">
            <a:xfrm>
              <a:off x="990600" y="2952750"/>
              <a:ext cx="100013" cy="100013"/>
            </a:xfrm>
            <a:prstGeom prst="rect">
              <a:avLst/>
            </a:prstGeom>
            <a:noFill/>
            <a:ln w="9525">
              <a:noFill/>
              <a:miter lim="800000"/>
              <a:headEnd/>
              <a:tailEnd/>
            </a:ln>
          </p:spPr>
        </p:pic>
        <p:sp>
          <p:nvSpPr>
            <p:cNvPr id="49198"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contenu 94"/>
          <p:cNvSpPr>
            <a:spLocks noGrp="1"/>
          </p:cNvSpPr>
          <p:nvPr>
            <p:ph idx="1"/>
          </p:nvPr>
        </p:nvSpPr>
        <p:spPr>
          <a:xfrm>
            <a:off x="304800" y="838200"/>
            <a:ext cx="6172200" cy="7391400"/>
          </a:xfrm>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Les 3 premières entreprises sont très proches, cependant ASTRAZENECA présente un meilleur équilibre et un avantage en terme de profitabilité.</a:t>
            </a:r>
          </a:p>
          <a:p>
            <a:pPr lvl="1" indent="84138" algn="just"/>
            <a:endParaRPr lang="fr-FR" dirty="0" smtClean="0"/>
          </a:p>
          <a:p>
            <a:pPr lvl="1" indent="84138" algn="just"/>
            <a:r>
              <a:rPr lang="fr-FR" dirty="0" smtClean="0"/>
              <a:t>ASTRAZENECA est né de la fusion en 1999 du suédois ASTRA AB et du groupe britannique ZENECA et se positionne comme leader sur les marchés des spécialistes et des hôpitaux avec un revenu 20 fois supérieur au groupe suédois MEDA. Ce dernier est présent sur le marché européen et américain et connait  une croissance de 40 % de ces ventes. ASTRAZENECA avec une politique 6 Sigma Lean efficace obtient  un rendement des actifs de 10 % supérieur à MEDA, qui privilégie les nouvelles acquisitions, avec des entités dans 40 pays. La profitabilité du groupe ASTRAZENECA  est liée aux efforts de collaborations stratégiques avec d'autres organisations pour l’externalisation d’une partie de la recherche et de la production, avec une marge et un rendement des capitaux 2 fois supérieur à l’entreprise MEDA.</a:t>
            </a:r>
          </a:p>
          <a:p>
            <a:pPr lvl="1" algn="just"/>
            <a:endParaRPr lang="fr-FR" dirty="0" smtClean="0"/>
          </a:p>
        </p:txBody>
      </p:sp>
      <p:sp>
        <p:nvSpPr>
          <p:cNvPr id="7" name="Titre 6"/>
          <p:cNvSpPr>
            <a:spLocks noGrp="1"/>
          </p:cNvSpPr>
          <p:nvPr>
            <p:ph type="title"/>
          </p:nvPr>
        </p:nvSpPr>
        <p:spPr>
          <a:xfrm>
            <a:off x="361950" y="152400"/>
            <a:ext cx="6172200" cy="685800"/>
          </a:xfrm>
        </p:spPr>
        <p:txBody>
          <a:bodyPr/>
          <a:lstStyle/>
          <a:p>
            <a:r>
              <a:rPr lang="fr-FR" dirty="0" smtClean="0"/>
              <a:t>Produits pharmaceutiques</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32</a:t>
            </a:fld>
            <a:endParaRPr lang="en-US" dirty="0"/>
          </a:p>
        </p:txBody>
      </p:sp>
      <p:pic>
        <p:nvPicPr>
          <p:cNvPr id="50183" name="Picture 7"/>
          <p:cNvPicPr>
            <a:picLocks noChangeAspect="1" noChangeArrowheads="1"/>
          </p:cNvPicPr>
          <p:nvPr/>
        </p:nvPicPr>
        <p:blipFill>
          <a:blip r:embed="rId2" cstate="print"/>
          <a:srcRect/>
          <a:stretch>
            <a:fillRect/>
          </a:stretch>
        </p:blipFill>
        <p:spPr bwMode="auto">
          <a:xfrm>
            <a:off x="3819526" y="3471862"/>
            <a:ext cx="2033588" cy="1557338"/>
          </a:xfrm>
          <a:prstGeom prst="rect">
            <a:avLst/>
          </a:prstGeom>
          <a:noFill/>
          <a:ln w="9525">
            <a:noFill/>
            <a:miter lim="800000"/>
            <a:headEnd/>
            <a:tailEnd/>
          </a:ln>
        </p:spPr>
      </p:pic>
      <p:pic>
        <p:nvPicPr>
          <p:cNvPr id="50184" name="Picture 8"/>
          <p:cNvPicPr>
            <a:picLocks noChangeAspect="1" noChangeArrowheads="1"/>
          </p:cNvPicPr>
          <p:nvPr/>
        </p:nvPicPr>
        <p:blipFill>
          <a:blip r:embed="rId3" cstate="print"/>
          <a:srcRect/>
          <a:stretch>
            <a:fillRect/>
          </a:stretch>
        </p:blipFill>
        <p:spPr bwMode="auto">
          <a:xfrm>
            <a:off x="3819526" y="3471862"/>
            <a:ext cx="2033588" cy="1557338"/>
          </a:xfrm>
          <a:prstGeom prst="rect">
            <a:avLst/>
          </a:prstGeom>
          <a:noFill/>
          <a:ln w="9525">
            <a:noFill/>
            <a:miter lim="800000"/>
            <a:headEnd/>
            <a:tailEnd/>
          </a:ln>
        </p:spPr>
      </p:pic>
      <p:sp>
        <p:nvSpPr>
          <p:cNvPr id="50185" name="Freeform 9"/>
          <p:cNvSpPr>
            <a:spLocks noEditPoints="1"/>
          </p:cNvSpPr>
          <p:nvPr/>
        </p:nvSpPr>
        <p:spPr bwMode="auto">
          <a:xfrm>
            <a:off x="3819526" y="3489324"/>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86" name="Rectangle 10"/>
          <p:cNvSpPr>
            <a:spLocks noChangeArrowheads="1"/>
          </p:cNvSpPr>
          <p:nvPr/>
        </p:nvSpPr>
        <p:spPr bwMode="auto">
          <a:xfrm>
            <a:off x="2819401" y="4803774"/>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GLAXOSMITHKLINE PLC</a:t>
            </a:r>
            <a:endParaRPr kumimoji="0" lang="fr-FR" sz="1800" b="0" i="0" u="none" strike="noStrike" cap="none" normalizeH="0" baseline="0" smtClean="0">
              <a:ln>
                <a:noFill/>
              </a:ln>
              <a:solidFill>
                <a:schemeClr val="tx1"/>
              </a:solidFill>
              <a:effectLst/>
              <a:latin typeface="Arial" pitchFamily="34" charset="0"/>
            </a:endParaRPr>
          </a:p>
        </p:txBody>
      </p:sp>
      <p:sp>
        <p:nvSpPr>
          <p:cNvPr id="50187" name="Rectangle 11"/>
          <p:cNvSpPr>
            <a:spLocks noChangeArrowheads="1"/>
          </p:cNvSpPr>
          <p:nvPr/>
        </p:nvSpPr>
        <p:spPr bwMode="auto">
          <a:xfrm>
            <a:off x="3000376" y="4497387"/>
            <a:ext cx="8016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NOVO NORDISK AS</a:t>
            </a:r>
            <a:endParaRPr kumimoji="0" lang="fr-FR" sz="1800" b="0" i="0" u="none" strike="noStrike" cap="none" normalizeH="0" baseline="0" smtClean="0">
              <a:ln>
                <a:noFill/>
              </a:ln>
              <a:solidFill>
                <a:schemeClr val="tx1"/>
              </a:solidFill>
              <a:effectLst/>
              <a:latin typeface="Arial" pitchFamily="34" charset="0"/>
            </a:endParaRPr>
          </a:p>
        </p:txBody>
      </p:sp>
      <p:sp>
        <p:nvSpPr>
          <p:cNvPr id="50188" name="Rectangle 12"/>
          <p:cNvSpPr>
            <a:spLocks noChangeArrowheads="1"/>
          </p:cNvSpPr>
          <p:nvPr/>
        </p:nvSpPr>
        <p:spPr bwMode="auto">
          <a:xfrm>
            <a:off x="3324226" y="4190999"/>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SOLVAY SA</a:t>
            </a:r>
            <a:endParaRPr kumimoji="0" lang="fr-FR" sz="1800" b="0" i="0" u="none" strike="noStrike" cap="none" normalizeH="0" baseline="0" smtClean="0">
              <a:ln>
                <a:noFill/>
              </a:ln>
              <a:solidFill>
                <a:schemeClr val="tx1"/>
              </a:solidFill>
              <a:effectLst/>
              <a:latin typeface="Arial" pitchFamily="34" charset="0"/>
            </a:endParaRPr>
          </a:p>
        </p:txBody>
      </p:sp>
      <p:sp>
        <p:nvSpPr>
          <p:cNvPr id="50189" name="Rectangle 13"/>
          <p:cNvSpPr>
            <a:spLocks noChangeArrowheads="1"/>
          </p:cNvSpPr>
          <p:nvPr/>
        </p:nvSpPr>
        <p:spPr bwMode="auto">
          <a:xfrm>
            <a:off x="3378201" y="3884612"/>
            <a:ext cx="4222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MEDA AB</a:t>
            </a:r>
            <a:endParaRPr kumimoji="0" lang="fr-FR" sz="1800" b="0" i="0" u="none" strike="noStrike" cap="none" normalizeH="0" baseline="0" smtClean="0">
              <a:ln>
                <a:noFill/>
              </a:ln>
              <a:solidFill>
                <a:schemeClr val="tx1"/>
              </a:solidFill>
              <a:effectLst/>
              <a:latin typeface="Arial" pitchFamily="34" charset="0"/>
            </a:endParaRPr>
          </a:p>
        </p:txBody>
      </p:sp>
      <p:sp>
        <p:nvSpPr>
          <p:cNvPr id="50190" name="Rectangle 14"/>
          <p:cNvSpPr>
            <a:spLocks noChangeArrowheads="1"/>
          </p:cNvSpPr>
          <p:nvPr/>
        </p:nvSpPr>
        <p:spPr bwMode="auto">
          <a:xfrm>
            <a:off x="3017838" y="3587749"/>
            <a:ext cx="7826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ASTRAZENECA PLC</a:t>
            </a:r>
            <a:endParaRPr kumimoji="0" lang="fr-FR" sz="1800" b="0" i="0" u="none" strike="noStrike" cap="none" normalizeH="0" baseline="0" smtClean="0">
              <a:ln>
                <a:noFill/>
              </a:ln>
              <a:solidFill>
                <a:schemeClr val="tx1"/>
              </a:solidFill>
              <a:effectLst/>
              <a:latin typeface="Arial" pitchFamily="34" charset="0"/>
            </a:endParaRPr>
          </a:p>
        </p:txBody>
      </p:sp>
      <p:pic>
        <p:nvPicPr>
          <p:cNvPr id="50200" name="Picture 24"/>
          <p:cNvPicPr>
            <a:picLocks noChangeAspect="1" noChangeArrowheads="1"/>
          </p:cNvPicPr>
          <p:nvPr/>
        </p:nvPicPr>
        <p:blipFill>
          <a:blip r:embed="rId4" cstate="print"/>
          <a:srcRect/>
          <a:stretch>
            <a:fillRect/>
          </a:stretch>
        </p:blipFill>
        <p:spPr bwMode="auto">
          <a:xfrm>
            <a:off x="3810001" y="1295400"/>
            <a:ext cx="2062163" cy="1593850"/>
          </a:xfrm>
          <a:prstGeom prst="rect">
            <a:avLst/>
          </a:prstGeom>
          <a:noFill/>
          <a:ln w="9525">
            <a:noFill/>
            <a:miter lim="800000"/>
            <a:headEnd/>
            <a:tailEnd/>
          </a:ln>
        </p:spPr>
      </p:pic>
      <p:pic>
        <p:nvPicPr>
          <p:cNvPr id="50201" name="Picture 25"/>
          <p:cNvPicPr>
            <a:picLocks noChangeAspect="1" noChangeArrowheads="1"/>
          </p:cNvPicPr>
          <p:nvPr/>
        </p:nvPicPr>
        <p:blipFill>
          <a:blip r:embed="rId5" cstate="print"/>
          <a:srcRect/>
          <a:stretch>
            <a:fillRect/>
          </a:stretch>
        </p:blipFill>
        <p:spPr bwMode="auto">
          <a:xfrm>
            <a:off x="3810001" y="1295400"/>
            <a:ext cx="2062163" cy="1593850"/>
          </a:xfrm>
          <a:prstGeom prst="rect">
            <a:avLst/>
          </a:prstGeom>
          <a:noFill/>
          <a:ln w="9525">
            <a:noFill/>
            <a:miter lim="800000"/>
            <a:headEnd/>
            <a:tailEnd/>
          </a:ln>
        </p:spPr>
      </p:pic>
      <p:sp>
        <p:nvSpPr>
          <p:cNvPr id="50202" name="Freeform 26"/>
          <p:cNvSpPr>
            <a:spLocks noEditPoints="1"/>
          </p:cNvSpPr>
          <p:nvPr/>
        </p:nvSpPr>
        <p:spPr bwMode="auto">
          <a:xfrm>
            <a:off x="3800476" y="13144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03" name="Rectangle 27"/>
          <p:cNvSpPr>
            <a:spLocks noChangeArrowheads="1"/>
          </p:cNvSpPr>
          <p:nvPr/>
        </p:nvSpPr>
        <p:spPr bwMode="auto">
          <a:xfrm>
            <a:off x="2801938" y="2663825"/>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GLAXOSMITHKLINE PLC</a:t>
            </a:r>
            <a:endParaRPr kumimoji="0" lang="fr-FR" sz="1800" b="0" i="0" u="none" strike="noStrike" cap="none" normalizeH="0" baseline="0" smtClean="0">
              <a:ln>
                <a:noFill/>
              </a:ln>
              <a:solidFill>
                <a:schemeClr val="tx1"/>
              </a:solidFill>
              <a:effectLst/>
              <a:latin typeface="Arial" pitchFamily="34" charset="0"/>
            </a:endParaRPr>
          </a:p>
        </p:txBody>
      </p:sp>
      <p:sp>
        <p:nvSpPr>
          <p:cNvPr id="50204" name="Rectangle 28"/>
          <p:cNvSpPr>
            <a:spLocks noChangeArrowheads="1"/>
          </p:cNvSpPr>
          <p:nvPr/>
        </p:nvSpPr>
        <p:spPr bwMode="auto">
          <a:xfrm>
            <a:off x="2990851" y="2347912"/>
            <a:ext cx="8016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NOVO NORDISK AS</a:t>
            </a:r>
            <a:endParaRPr kumimoji="0" lang="fr-FR" sz="1800" b="0" i="0" u="none" strike="noStrike" cap="none" normalizeH="0" baseline="0" smtClean="0">
              <a:ln>
                <a:noFill/>
              </a:ln>
              <a:solidFill>
                <a:schemeClr val="tx1"/>
              </a:solidFill>
              <a:effectLst/>
              <a:latin typeface="Arial" pitchFamily="34" charset="0"/>
            </a:endParaRPr>
          </a:p>
        </p:txBody>
      </p:sp>
      <p:sp>
        <p:nvSpPr>
          <p:cNvPr id="50205" name="Rectangle 29"/>
          <p:cNvSpPr>
            <a:spLocks noChangeArrowheads="1"/>
          </p:cNvSpPr>
          <p:nvPr/>
        </p:nvSpPr>
        <p:spPr bwMode="auto">
          <a:xfrm>
            <a:off x="3306763" y="2043112"/>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SOLVAY SA</a:t>
            </a:r>
            <a:endParaRPr kumimoji="0" lang="fr-FR" sz="1800" b="0" i="0" u="none" strike="noStrike" cap="none" normalizeH="0" baseline="0" smtClean="0">
              <a:ln>
                <a:noFill/>
              </a:ln>
              <a:solidFill>
                <a:schemeClr val="tx1"/>
              </a:solidFill>
              <a:effectLst/>
              <a:latin typeface="Arial" pitchFamily="34" charset="0"/>
            </a:endParaRPr>
          </a:p>
        </p:txBody>
      </p:sp>
      <p:sp>
        <p:nvSpPr>
          <p:cNvPr id="50206" name="Rectangle 30"/>
          <p:cNvSpPr>
            <a:spLocks noChangeArrowheads="1"/>
          </p:cNvSpPr>
          <p:nvPr/>
        </p:nvSpPr>
        <p:spPr bwMode="auto">
          <a:xfrm>
            <a:off x="3360738" y="1727200"/>
            <a:ext cx="4222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MEDA AB</a:t>
            </a:r>
            <a:endParaRPr kumimoji="0" lang="fr-FR" sz="1800" b="0" i="0" u="none" strike="noStrike" cap="none" normalizeH="0" baseline="0" smtClean="0">
              <a:ln>
                <a:noFill/>
              </a:ln>
              <a:solidFill>
                <a:schemeClr val="tx1"/>
              </a:solidFill>
              <a:effectLst/>
              <a:latin typeface="Arial" pitchFamily="34" charset="0"/>
            </a:endParaRPr>
          </a:p>
        </p:txBody>
      </p:sp>
      <p:sp>
        <p:nvSpPr>
          <p:cNvPr id="50207" name="Rectangle 31"/>
          <p:cNvSpPr>
            <a:spLocks noChangeArrowheads="1"/>
          </p:cNvSpPr>
          <p:nvPr/>
        </p:nvSpPr>
        <p:spPr bwMode="auto">
          <a:xfrm>
            <a:off x="3000376" y="1412875"/>
            <a:ext cx="7826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ASTRAZENECA PLC</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47" name="Groupe 46"/>
          <p:cNvGrpSpPr/>
          <p:nvPr/>
        </p:nvGrpSpPr>
        <p:grpSpPr>
          <a:xfrm>
            <a:off x="992188" y="4395786"/>
            <a:ext cx="1144588" cy="441326"/>
            <a:chOff x="992188" y="4776786"/>
            <a:chExt cx="1144588" cy="441326"/>
          </a:xfrm>
        </p:grpSpPr>
        <p:pic>
          <p:nvPicPr>
            <p:cNvPr id="48" name="Picture 15"/>
            <p:cNvPicPr>
              <a:picLocks noChangeAspect="1" noChangeArrowheads="1"/>
            </p:cNvPicPr>
            <p:nvPr/>
          </p:nvPicPr>
          <p:blipFill>
            <a:blip r:embed="rId6" cstate="print"/>
            <a:srcRect/>
            <a:stretch>
              <a:fillRect/>
            </a:stretch>
          </p:blipFill>
          <p:spPr bwMode="auto">
            <a:xfrm>
              <a:off x="992188" y="4786311"/>
              <a:ext cx="100013" cy="100013"/>
            </a:xfrm>
            <a:prstGeom prst="rect">
              <a:avLst/>
            </a:prstGeom>
            <a:noFill/>
            <a:ln w="9525">
              <a:noFill/>
              <a:miter lim="800000"/>
              <a:headEnd/>
              <a:tailEnd/>
            </a:ln>
          </p:spPr>
        </p:pic>
        <p:pic>
          <p:nvPicPr>
            <p:cNvPr id="49" name="Picture 16"/>
            <p:cNvPicPr>
              <a:picLocks noChangeAspect="1" noChangeArrowheads="1"/>
            </p:cNvPicPr>
            <p:nvPr/>
          </p:nvPicPr>
          <p:blipFill>
            <a:blip r:embed="rId7" cstate="print"/>
            <a:srcRect/>
            <a:stretch>
              <a:fillRect/>
            </a:stretch>
          </p:blipFill>
          <p:spPr bwMode="auto">
            <a:xfrm>
              <a:off x="992188" y="4786311"/>
              <a:ext cx="100013" cy="100013"/>
            </a:xfrm>
            <a:prstGeom prst="rect">
              <a:avLst/>
            </a:prstGeom>
            <a:noFill/>
            <a:ln w="9525">
              <a:noFill/>
              <a:miter lim="800000"/>
              <a:headEnd/>
              <a:tailEnd/>
            </a:ln>
          </p:spPr>
        </p:pic>
        <p:sp>
          <p:nvSpPr>
            <p:cNvPr id="50"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1" name="Picture 19"/>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pic>
          <p:nvPicPr>
            <p:cNvPr id="52" name="Picture 20"/>
            <p:cNvPicPr>
              <a:picLocks noChangeAspect="1" noChangeArrowheads="1"/>
            </p:cNvPicPr>
            <p:nvPr/>
          </p:nvPicPr>
          <p:blipFill>
            <a:blip r:embed="rId8" cstate="print"/>
            <a:srcRect/>
            <a:stretch>
              <a:fillRect/>
            </a:stretch>
          </p:blipFill>
          <p:spPr bwMode="auto">
            <a:xfrm>
              <a:off x="992188" y="5083174"/>
              <a:ext cx="100013" cy="100013"/>
            </a:xfrm>
            <a:prstGeom prst="rect">
              <a:avLst/>
            </a:prstGeom>
            <a:noFill/>
            <a:ln w="9525">
              <a:noFill/>
              <a:miter lim="800000"/>
              <a:headEnd/>
              <a:tailEnd/>
            </a:ln>
          </p:spPr>
        </p:pic>
        <p:sp>
          <p:nvSpPr>
            <p:cNvPr id="5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4" name="Groupe 53"/>
          <p:cNvGrpSpPr/>
          <p:nvPr/>
        </p:nvGrpSpPr>
        <p:grpSpPr>
          <a:xfrm>
            <a:off x="990600" y="1654175"/>
            <a:ext cx="919162" cy="1052513"/>
            <a:chOff x="990600" y="2035175"/>
            <a:chExt cx="919162" cy="1052513"/>
          </a:xfrm>
        </p:grpSpPr>
        <p:pic>
          <p:nvPicPr>
            <p:cNvPr id="55" name="Picture 32"/>
            <p:cNvPicPr>
              <a:picLocks noChangeAspect="1" noChangeArrowheads="1"/>
            </p:cNvPicPr>
            <p:nvPr/>
          </p:nvPicPr>
          <p:blipFill>
            <a:blip r:embed="rId6" cstate="print"/>
            <a:srcRect/>
            <a:stretch>
              <a:fillRect/>
            </a:stretch>
          </p:blipFill>
          <p:spPr bwMode="auto">
            <a:xfrm>
              <a:off x="990600" y="2044700"/>
              <a:ext cx="100013" cy="98425"/>
            </a:xfrm>
            <a:prstGeom prst="rect">
              <a:avLst/>
            </a:prstGeom>
            <a:noFill/>
            <a:ln w="9525">
              <a:noFill/>
              <a:miter lim="800000"/>
              <a:headEnd/>
              <a:tailEnd/>
            </a:ln>
          </p:spPr>
        </p:pic>
        <p:pic>
          <p:nvPicPr>
            <p:cNvPr id="56" name="Picture 33"/>
            <p:cNvPicPr>
              <a:picLocks noChangeAspect="1" noChangeArrowheads="1"/>
            </p:cNvPicPr>
            <p:nvPr/>
          </p:nvPicPr>
          <p:blipFill>
            <a:blip r:embed="rId9" cstate="print"/>
            <a:srcRect/>
            <a:stretch>
              <a:fillRect/>
            </a:stretch>
          </p:blipFill>
          <p:spPr bwMode="auto">
            <a:xfrm>
              <a:off x="990600" y="2044700"/>
              <a:ext cx="100013" cy="98425"/>
            </a:xfrm>
            <a:prstGeom prst="rect">
              <a:avLst/>
            </a:prstGeom>
            <a:noFill/>
            <a:ln w="9525">
              <a:noFill/>
              <a:miter lim="800000"/>
              <a:headEnd/>
              <a:tailEnd/>
            </a:ln>
          </p:spPr>
        </p:pic>
        <p:sp>
          <p:nvSpPr>
            <p:cNvPr id="57"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8" name="Picture 36"/>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pic>
          <p:nvPicPr>
            <p:cNvPr id="59" name="Picture 37"/>
            <p:cNvPicPr>
              <a:picLocks noChangeAspect="1" noChangeArrowheads="1"/>
            </p:cNvPicPr>
            <p:nvPr/>
          </p:nvPicPr>
          <p:blipFill>
            <a:blip r:embed="rId10" cstate="print"/>
            <a:srcRect/>
            <a:stretch>
              <a:fillRect/>
            </a:stretch>
          </p:blipFill>
          <p:spPr bwMode="auto">
            <a:xfrm>
              <a:off x="990600" y="2341562"/>
              <a:ext cx="100013" cy="98425"/>
            </a:xfrm>
            <a:prstGeom prst="rect">
              <a:avLst/>
            </a:prstGeom>
            <a:noFill/>
            <a:ln w="9525">
              <a:noFill/>
              <a:miter lim="800000"/>
              <a:headEnd/>
              <a:tailEnd/>
            </a:ln>
          </p:spPr>
        </p:pic>
        <p:sp>
          <p:nvSpPr>
            <p:cNvPr id="6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1" name="Picture 40"/>
            <p:cNvPicPr>
              <a:picLocks noChangeAspect="1" noChangeArrowheads="1"/>
            </p:cNvPicPr>
            <p:nvPr/>
          </p:nvPicPr>
          <p:blipFill>
            <a:blip r:embed="rId6" cstate="print"/>
            <a:srcRect/>
            <a:stretch>
              <a:fillRect/>
            </a:stretch>
          </p:blipFill>
          <p:spPr bwMode="auto">
            <a:xfrm>
              <a:off x="990600" y="2647950"/>
              <a:ext cx="100013" cy="98425"/>
            </a:xfrm>
            <a:prstGeom prst="rect">
              <a:avLst/>
            </a:prstGeom>
            <a:noFill/>
            <a:ln w="9525">
              <a:noFill/>
              <a:miter lim="800000"/>
              <a:headEnd/>
              <a:tailEnd/>
            </a:ln>
          </p:spPr>
        </p:pic>
        <p:pic>
          <p:nvPicPr>
            <p:cNvPr id="62" name="Picture 41"/>
            <p:cNvPicPr>
              <a:picLocks noChangeAspect="1" noChangeArrowheads="1"/>
            </p:cNvPicPr>
            <p:nvPr/>
          </p:nvPicPr>
          <p:blipFill>
            <a:blip r:embed="rId11" cstate="print"/>
            <a:srcRect/>
            <a:stretch>
              <a:fillRect/>
            </a:stretch>
          </p:blipFill>
          <p:spPr bwMode="auto">
            <a:xfrm>
              <a:off x="990600" y="2647950"/>
              <a:ext cx="100013" cy="98425"/>
            </a:xfrm>
            <a:prstGeom prst="rect">
              <a:avLst/>
            </a:prstGeom>
            <a:noFill/>
            <a:ln w="9525">
              <a:noFill/>
              <a:miter lim="800000"/>
              <a:headEnd/>
              <a:tailEnd/>
            </a:ln>
          </p:spPr>
        </p:pic>
        <p:sp>
          <p:nvSpPr>
            <p:cNvPr id="63"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4" name="Picture 44"/>
            <p:cNvPicPr>
              <a:picLocks noChangeAspect="1" noChangeArrowheads="1"/>
            </p:cNvPicPr>
            <p:nvPr/>
          </p:nvPicPr>
          <p:blipFill>
            <a:blip r:embed="rId6" cstate="print"/>
            <a:srcRect/>
            <a:stretch>
              <a:fillRect/>
            </a:stretch>
          </p:blipFill>
          <p:spPr bwMode="auto">
            <a:xfrm>
              <a:off x="990600" y="2952750"/>
              <a:ext cx="100013" cy="100013"/>
            </a:xfrm>
            <a:prstGeom prst="rect">
              <a:avLst/>
            </a:prstGeom>
            <a:noFill/>
            <a:ln w="9525">
              <a:noFill/>
              <a:miter lim="800000"/>
              <a:headEnd/>
              <a:tailEnd/>
            </a:ln>
          </p:spPr>
        </p:pic>
        <p:pic>
          <p:nvPicPr>
            <p:cNvPr id="65" name="Picture 45"/>
            <p:cNvPicPr>
              <a:picLocks noChangeAspect="1" noChangeArrowheads="1"/>
            </p:cNvPicPr>
            <p:nvPr/>
          </p:nvPicPr>
          <p:blipFill>
            <a:blip r:embed="rId12" cstate="print"/>
            <a:srcRect/>
            <a:stretch>
              <a:fillRect/>
            </a:stretch>
          </p:blipFill>
          <p:spPr bwMode="auto">
            <a:xfrm>
              <a:off x="990600" y="2952750"/>
              <a:ext cx="100013" cy="100013"/>
            </a:xfrm>
            <a:prstGeom prst="rect">
              <a:avLst/>
            </a:prstGeom>
            <a:noFill/>
            <a:ln w="9525">
              <a:noFill/>
              <a:miter lim="800000"/>
              <a:headEnd/>
              <a:tailEnd/>
            </a:ln>
          </p:spPr>
        </p:pic>
        <p:sp>
          <p:nvSpPr>
            <p:cNvPr id="66"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Papier et carton</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ARCTIC PAPER est né en Pologne en 1740. Fabriquant de papier de haute qualité, l’entreprise polonaise est loin derrière ses concurrents en terme de CA, mais en se positionnant sur le marché européen et spécifiquement l’Europe de l’Est, l’entreprise a vu sa production multipliée par 4 depuis 1995, avec  une croissance de son revenu de 23 % . La politique d’amélioration continue et la mise en place d’une gestion des processus lui permet d’atteindre un coût de gestion de la supply chain de 10 % inférieur aux autres concurrents et un rendement du fonds de roulement de 65 %. </a:t>
            </a:r>
          </a:p>
          <a:p>
            <a:pPr lvl="1" indent="84138" algn="just"/>
            <a:endParaRPr lang="fr-FR" dirty="0" smtClean="0"/>
          </a:p>
          <a:p>
            <a:pPr lvl="1" indent="84138" algn="just"/>
            <a:r>
              <a:rPr lang="fr-FR" dirty="0" smtClean="0"/>
              <a:t>L’activité plus diversifiée de l’entreprise SVENSKA CELLULOSA ou celle du fabricant de carton MAYRMELNHOF KARTON AG affichent des durées de cycle d’encaissement 2 à 3 fois supérieures, avec une proportion similaire en termes de nombre de jours de stock.</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33</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51207" name="Picture 7"/>
          <p:cNvPicPr>
            <a:picLocks noChangeAspect="1" noChangeArrowheads="1"/>
          </p:cNvPicPr>
          <p:nvPr/>
        </p:nvPicPr>
        <p:blipFill>
          <a:blip r:embed="rId2" cstate="print"/>
          <a:srcRect/>
          <a:stretch>
            <a:fillRect/>
          </a:stretch>
        </p:blipFill>
        <p:spPr bwMode="auto">
          <a:xfrm>
            <a:off x="3805012" y="3471862"/>
            <a:ext cx="2033588" cy="1557338"/>
          </a:xfrm>
          <a:prstGeom prst="rect">
            <a:avLst/>
          </a:prstGeom>
          <a:noFill/>
          <a:ln w="9525">
            <a:noFill/>
            <a:miter lim="800000"/>
            <a:headEnd/>
            <a:tailEnd/>
          </a:ln>
        </p:spPr>
      </p:pic>
      <p:pic>
        <p:nvPicPr>
          <p:cNvPr id="51224" name="Picture 24"/>
          <p:cNvPicPr>
            <a:picLocks noChangeAspect="1" noChangeArrowheads="1"/>
          </p:cNvPicPr>
          <p:nvPr/>
        </p:nvPicPr>
        <p:blipFill>
          <a:blip r:embed="rId3" cstate="print"/>
          <a:srcRect/>
          <a:stretch>
            <a:fillRect/>
          </a:stretch>
        </p:blipFill>
        <p:spPr bwMode="auto">
          <a:xfrm>
            <a:off x="3810001" y="1219200"/>
            <a:ext cx="2062163" cy="1593850"/>
          </a:xfrm>
          <a:prstGeom prst="rect">
            <a:avLst/>
          </a:prstGeom>
          <a:noFill/>
          <a:ln w="9525">
            <a:noFill/>
            <a:miter lim="800000"/>
            <a:headEnd/>
            <a:tailEnd/>
          </a:ln>
        </p:spPr>
      </p:pic>
      <p:grpSp>
        <p:nvGrpSpPr>
          <p:cNvPr id="47" name="Groupe 46"/>
          <p:cNvGrpSpPr/>
          <p:nvPr/>
        </p:nvGrpSpPr>
        <p:grpSpPr>
          <a:xfrm>
            <a:off x="992188" y="4395786"/>
            <a:ext cx="1144588" cy="441326"/>
            <a:chOff x="992188" y="4776786"/>
            <a:chExt cx="1144588" cy="441326"/>
          </a:xfrm>
        </p:grpSpPr>
        <p:pic>
          <p:nvPicPr>
            <p:cNvPr id="48" name="Picture 15"/>
            <p:cNvPicPr>
              <a:picLocks noChangeAspect="1" noChangeArrowheads="1"/>
            </p:cNvPicPr>
            <p:nvPr/>
          </p:nvPicPr>
          <p:blipFill>
            <a:blip r:embed="rId4" cstate="print"/>
            <a:srcRect/>
            <a:stretch>
              <a:fillRect/>
            </a:stretch>
          </p:blipFill>
          <p:spPr bwMode="auto">
            <a:xfrm>
              <a:off x="992188" y="4786311"/>
              <a:ext cx="100013" cy="100013"/>
            </a:xfrm>
            <a:prstGeom prst="rect">
              <a:avLst/>
            </a:prstGeom>
            <a:noFill/>
            <a:ln w="9525">
              <a:noFill/>
              <a:miter lim="800000"/>
              <a:headEnd/>
              <a:tailEnd/>
            </a:ln>
          </p:spPr>
        </p:pic>
        <p:pic>
          <p:nvPicPr>
            <p:cNvPr id="49" name="Picture 16"/>
            <p:cNvPicPr>
              <a:picLocks noChangeAspect="1" noChangeArrowheads="1"/>
            </p:cNvPicPr>
            <p:nvPr/>
          </p:nvPicPr>
          <p:blipFill>
            <a:blip r:embed="rId5" cstate="print"/>
            <a:srcRect/>
            <a:stretch>
              <a:fillRect/>
            </a:stretch>
          </p:blipFill>
          <p:spPr bwMode="auto">
            <a:xfrm>
              <a:off x="992188" y="4786311"/>
              <a:ext cx="100013" cy="100013"/>
            </a:xfrm>
            <a:prstGeom prst="rect">
              <a:avLst/>
            </a:prstGeom>
            <a:noFill/>
            <a:ln w="9525">
              <a:noFill/>
              <a:miter lim="800000"/>
              <a:headEnd/>
              <a:tailEnd/>
            </a:ln>
          </p:spPr>
        </p:pic>
        <p:sp>
          <p:nvSpPr>
            <p:cNvPr id="50"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1" name="Picture 19"/>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pic>
          <p:nvPicPr>
            <p:cNvPr id="52" name="Picture 20"/>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sp>
          <p:nvSpPr>
            <p:cNvPr id="5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4" name="Groupe 53"/>
          <p:cNvGrpSpPr/>
          <p:nvPr/>
        </p:nvGrpSpPr>
        <p:grpSpPr>
          <a:xfrm>
            <a:off x="990600" y="1654175"/>
            <a:ext cx="919162" cy="1052513"/>
            <a:chOff x="990600" y="2035175"/>
            <a:chExt cx="919162" cy="1052513"/>
          </a:xfrm>
        </p:grpSpPr>
        <p:pic>
          <p:nvPicPr>
            <p:cNvPr id="55" name="Picture 32"/>
            <p:cNvPicPr>
              <a:picLocks noChangeAspect="1" noChangeArrowheads="1"/>
            </p:cNvPicPr>
            <p:nvPr/>
          </p:nvPicPr>
          <p:blipFill>
            <a:blip r:embed="rId4" cstate="print"/>
            <a:srcRect/>
            <a:stretch>
              <a:fillRect/>
            </a:stretch>
          </p:blipFill>
          <p:spPr bwMode="auto">
            <a:xfrm>
              <a:off x="990600" y="2044700"/>
              <a:ext cx="100013" cy="98425"/>
            </a:xfrm>
            <a:prstGeom prst="rect">
              <a:avLst/>
            </a:prstGeom>
            <a:noFill/>
            <a:ln w="9525">
              <a:noFill/>
              <a:miter lim="800000"/>
              <a:headEnd/>
              <a:tailEnd/>
            </a:ln>
          </p:spPr>
        </p:pic>
        <p:pic>
          <p:nvPicPr>
            <p:cNvPr id="56" name="Picture 33"/>
            <p:cNvPicPr>
              <a:picLocks noChangeAspect="1" noChangeArrowheads="1"/>
            </p:cNvPicPr>
            <p:nvPr/>
          </p:nvPicPr>
          <p:blipFill>
            <a:blip r:embed="rId7" cstate="print"/>
            <a:srcRect/>
            <a:stretch>
              <a:fillRect/>
            </a:stretch>
          </p:blipFill>
          <p:spPr bwMode="auto">
            <a:xfrm>
              <a:off x="990600" y="2044700"/>
              <a:ext cx="100013" cy="98425"/>
            </a:xfrm>
            <a:prstGeom prst="rect">
              <a:avLst/>
            </a:prstGeom>
            <a:noFill/>
            <a:ln w="9525">
              <a:noFill/>
              <a:miter lim="800000"/>
              <a:headEnd/>
              <a:tailEnd/>
            </a:ln>
          </p:spPr>
        </p:pic>
        <p:sp>
          <p:nvSpPr>
            <p:cNvPr id="57"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8" name="Picture 36"/>
            <p:cNvPicPr>
              <a:picLocks noChangeAspect="1" noChangeArrowheads="1"/>
            </p:cNvPicPr>
            <p:nvPr/>
          </p:nvPicPr>
          <p:blipFill>
            <a:blip r:embed="rId4" cstate="print"/>
            <a:srcRect/>
            <a:stretch>
              <a:fillRect/>
            </a:stretch>
          </p:blipFill>
          <p:spPr bwMode="auto">
            <a:xfrm>
              <a:off x="990600" y="2341562"/>
              <a:ext cx="100013" cy="98425"/>
            </a:xfrm>
            <a:prstGeom prst="rect">
              <a:avLst/>
            </a:prstGeom>
            <a:noFill/>
            <a:ln w="9525">
              <a:noFill/>
              <a:miter lim="800000"/>
              <a:headEnd/>
              <a:tailEnd/>
            </a:ln>
          </p:spPr>
        </p:pic>
        <p:pic>
          <p:nvPicPr>
            <p:cNvPr id="59" name="Picture 37"/>
            <p:cNvPicPr>
              <a:picLocks noChangeAspect="1" noChangeArrowheads="1"/>
            </p:cNvPicPr>
            <p:nvPr/>
          </p:nvPicPr>
          <p:blipFill>
            <a:blip r:embed="rId8" cstate="print"/>
            <a:srcRect/>
            <a:stretch>
              <a:fillRect/>
            </a:stretch>
          </p:blipFill>
          <p:spPr bwMode="auto">
            <a:xfrm>
              <a:off x="990600" y="2341562"/>
              <a:ext cx="100013" cy="98425"/>
            </a:xfrm>
            <a:prstGeom prst="rect">
              <a:avLst/>
            </a:prstGeom>
            <a:noFill/>
            <a:ln w="9525">
              <a:noFill/>
              <a:miter lim="800000"/>
              <a:headEnd/>
              <a:tailEnd/>
            </a:ln>
          </p:spPr>
        </p:pic>
        <p:sp>
          <p:nvSpPr>
            <p:cNvPr id="6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1" name="Picture 40"/>
            <p:cNvPicPr>
              <a:picLocks noChangeAspect="1" noChangeArrowheads="1"/>
            </p:cNvPicPr>
            <p:nvPr/>
          </p:nvPicPr>
          <p:blipFill>
            <a:blip r:embed="rId4" cstate="print"/>
            <a:srcRect/>
            <a:stretch>
              <a:fillRect/>
            </a:stretch>
          </p:blipFill>
          <p:spPr bwMode="auto">
            <a:xfrm>
              <a:off x="990600" y="2647950"/>
              <a:ext cx="100013" cy="98425"/>
            </a:xfrm>
            <a:prstGeom prst="rect">
              <a:avLst/>
            </a:prstGeom>
            <a:noFill/>
            <a:ln w="9525">
              <a:noFill/>
              <a:miter lim="800000"/>
              <a:headEnd/>
              <a:tailEnd/>
            </a:ln>
          </p:spPr>
        </p:pic>
        <p:pic>
          <p:nvPicPr>
            <p:cNvPr id="62" name="Picture 41"/>
            <p:cNvPicPr>
              <a:picLocks noChangeAspect="1" noChangeArrowheads="1"/>
            </p:cNvPicPr>
            <p:nvPr/>
          </p:nvPicPr>
          <p:blipFill>
            <a:blip r:embed="rId9" cstate="print"/>
            <a:srcRect/>
            <a:stretch>
              <a:fillRect/>
            </a:stretch>
          </p:blipFill>
          <p:spPr bwMode="auto">
            <a:xfrm>
              <a:off x="990600" y="2647950"/>
              <a:ext cx="100013" cy="98425"/>
            </a:xfrm>
            <a:prstGeom prst="rect">
              <a:avLst/>
            </a:prstGeom>
            <a:noFill/>
            <a:ln w="9525">
              <a:noFill/>
              <a:miter lim="800000"/>
              <a:headEnd/>
              <a:tailEnd/>
            </a:ln>
          </p:spPr>
        </p:pic>
        <p:sp>
          <p:nvSpPr>
            <p:cNvPr id="63"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4" name="Picture 44"/>
            <p:cNvPicPr>
              <a:picLocks noChangeAspect="1" noChangeArrowheads="1"/>
            </p:cNvPicPr>
            <p:nvPr/>
          </p:nvPicPr>
          <p:blipFill>
            <a:blip r:embed="rId4" cstate="print"/>
            <a:srcRect/>
            <a:stretch>
              <a:fillRect/>
            </a:stretch>
          </p:blipFill>
          <p:spPr bwMode="auto">
            <a:xfrm>
              <a:off x="990600" y="2952750"/>
              <a:ext cx="100013" cy="100013"/>
            </a:xfrm>
            <a:prstGeom prst="rect">
              <a:avLst/>
            </a:prstGeom>
            <a:noFill/>
            <a:ln w="9525">
              <a:noFill/>
              <a:miter lim="800000"/>
              <a:headEnd/>
              <a:tailEnd/>
            </a:ln>
          </p:spPr>
        </p:pic>
        <p:pic>
          <p:nvPicPr>
            <p:cNvPr id="65" name="Picture 45"/>
            <p:cNvPicPr>
              <a:picLocks noChangeAspect="1" noChangeArrowheads="1"/>
            </p:cNvPicPr>
            <p:nvPr/>
          </p:nvPicPr>
          <p:blipFill>
            <a:blip r:embed="rId10" cstate="print"/>
            <a:srcRect/>
            <a:stretch>
              <a:fillRect/>
            </a:stretch>
          </p:blipFill>
          <p:spPr bwMode="auto">
            <a:xfrm>
              <a:off x="990600" y="2952750"/>
              <a:ext cx="100013" cy="100013"/>
            </a:xfrm>
            <a:prstGeom prst="rect">
              <a:avLst/>
            </a:prstGeom>
            <a:noFill/>
            <a:ln w="9525">
              <a:noFill/>
              <a:miter lim="800000"/>
              <a:headEnd/>
              <a:tailEnd/>
            </a:ln>
          </p:spPr>
        </p:pic>
        <p:sp>
          <p:nvSpPr>
            <p:cNvPr id="66"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5847" name="Picture 7"/>
          <p:cNvPicPr>
            <a:picLocks noChangeAspect="1" noChangeArrowheads="1"/>
          </p:cNvPicPr>
          <p:nvPr/>
        </p:nvPicPr>
        <p:blipFill>
          <a:blip r:embed="rId11" cstate="print"/>
          <a:srcRect/>
          <a:stretch>
            <a:fillRect/>
          </a:stretch>
        </p:blipFill>
        <p:spPr bwMode="auto">
          <a:xfrm>
            <a:off x="3853542" y="3367314"/>
            <a:ext cx="2033588" cy="1557338"/>
          </a:xfrm>
          <a:prstGeom prst="rect">
            <a:avLst/>
          </a:prstGeom>
          <a:noFill/>
          <a:ln w="9525">
            <a:noFill/>
            <a:miter lim="800000"/>
            <a:headEnd/>
            <a:tailEnd/>
          </a:ln>
        </p:spPr>
      </p:pic>
      <p:pic>
        <p:nvPicPr>
          <p:cNvPr id="35848" name="Picture 8"/>
          <p:cNvPicPr>
            <a:picLocks noChangeAspect="1" noChangeArrowheads="1"/>
          </p:cNvPicPr>
          <p:nvPr/>
        </p:nvPicPr>
        <p:blipFill>
          <a:blip r:embed="rId12" cstate="print"/>
          <a:srcRect/>
          <a:stretch>
            <a:fillRect/>
          </a:stretch>
        </p:blipFill>
        <p:spPr bwMode="auto">
          <a:xfrm>
            <a:off x="3853542" y="3367314"/>
            <a:ext cx="2033588" cy="1557338"/>
          </a:xfrm>
          <a:prstGeom prst="rect">
            <a:avLst/>
          </a:prstGeom>
          <a:noFill/>
          <a:ln w="9525">
            <a:noFill/>
            <a:miter lim="800000"/>
            <a:headEnd/>
            <a:tailEnd/>
          </a:ln>
        </p:spPr>
      </p:pic>
      <p:sp>
        <p:nvSpPr>
          <p:cNvPr id="35849" name="Freeform 9"/>
          <p:cNvSpPr>
            <a:spLocks noEditPoints="1"/>
          </p:cNvSpPr>
          <p:nvPr/>
        </p:nvSpPr>
        <p:spPr bwMode="auto">
          <a:xfrm>
            <a:off x="3853542" y="3384776"/>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50" name="Rectangle 10"/>
          <p:cNvSpPr>
            <a:spLocks noChangeArrowheads="1"/>
          </p:cNvSpPr>
          <p:nvPr/>
        </p:nvSpPr>
        <p:spPr bwMode="auto">
          <a:xfrm>
            <a:off x="2934379" y="4699226"/>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PAUL HARTMANN AG</a:t>
            </a:r>
            <a:endParaRPr kumimoji="0" lang="fr-FR" sz="1800" b="0" i="0" u="none" strike="noStrike" cap="none" normalizeH="0" baseline="0" smtClean="0">
              <a:ln>
                <a:noFill/>
              </a:ln>
              <a:solidFill>
                <a:schemeClr val="tx1"/>
              </a:solidFill>
              <a:effectLst/>
              <a:latin typeface="Arial" pitchFamily="34" charset="0"/>
            </a:endParaRPr>
          </a:p>
        </p:txBody>
      </p:sp>
      <p:sp>
        <p:nvSpPr>
          <p:cNvPr id="35851" name="Rectangle 11"/>
          <p:cNvSpPr>
            <a:spLocks noChangeArrowheads="1"/>
          </p:cNvSpPr>
          <p:nvPr/>
        </p:nvSpPr>
        <p:spPr bwMode="auto">
          <a:xfrm>
            <a:off x="2691492" y="4392839"/>
            <a:ext cx="11430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SCA HYGIENE PRODUCTS SE</a:t>
            </a:r>
            <a:endParaRPr kumimoji="0" lang="fr-FR" sz="1800" b="0" i="0" u="none" strike="noStrike" cap="none" normalizeH="0" baseline="0" smtClean="0">
              <a:ln>
                <a:noFill/>
              </a:ln>
              <a:solidFill>
                <a:schemeClr val="tx1"/>
              </a:solidFill>
              <a:effectLst/>
              <a:latin typeface="Arial" pitchFamily="34" charset="0"/>
            </a:endParaRPr>
          </a:p>
        </p:txBody>
      </p:sp>
      <p:sp>
        <p:nvSpPr>
          <p:cNvPr id="35852" name="Rectangle 12"/>
          <p:cNvSpPr>
            <a:spLocks noChangeArrowheads="1"/>
          </p:cNvSpPr>
          <p:nvPr/>
        </p:nvSpPr>
        <p:spPr bwMode="auto">
          <a:xfrm>
            <a:off x="2656567" y="4086451"/>
            <a:ext cx="11795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MAYRMELNHOF KARTON AG</a:t>
            </a:r>
            <a:endParaRPr kumimoji="0" lang="fr-FR" sz="1800" b="0" i="0" u="none" strike="noStrike" cap="none" normalizeH="0" baseline="0" dirty="0" smtClean="0">
              <a:ln>
                <a:noFill/>
              </a:ln>
              <a:solidFill>
                <a:schemeClr val="tx1"/>
              </a:solidFill>
              <a:effectLst/>
              <a:latin typeface="Arial" pitchFamily="34" charset="0"/>
            </a:endParaRPr>
          </a:p>
        </p:txBody>
      </p:sp>
      <p:sp>
        <p:nvSpPr>
          <p:cNvPr id="35853" name="Rectangle 13"/>
          <p:cNvSpPr>
            <a:spLocks noChangeArrowheads="1"/>
          </p:cNvSpPr>
          <p:nvPr/>
        </p:nvSpPr>
        <p:spPr bwMode="auto">
          <a:xfrm>
            <a:off x="2647042" y="3780064"/>
            <a:ext cx="11874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SVENSKA CELLULOSA AB SCA</a:t>
            </a:r>
            <a:endParaRPr kumimoji="0" lang="fr-FR" sz="1800" b="0" i="0" u="none" strike="noStrike" cap="none" normalizeH="0" baseline="0" dirty="0" smtClean="0">
              <a:ln>
                <a:noFill/>
              </a:ln>
              <a:solidFill>
                <a:schemeClr val="tx1"/>
              </a:solidFill>
              <a:effectLst/>
              <a:latin typeface="Arial" pitchFamily="34" charset="0"/>
            </a:endParaRPr>
          </a:p>
        </p:txBody>
      </p:sp>
      <p:sp>
        <p:nvSpPr>
          <p:cNvPr id="35854" name="Rectangle 14"/>
          <p:cNvSpPr>
            <a:spLocks noChangeArrowheads="1"/>
          </p:cNvSpPr>
          <p:nvPr/>
        </p:nvSpPr>
        <p:spPr bwMode="auto">
          <a:xfrm>
            <a:off x="2664504" y="3483201"/>
            <a:ext cx="11699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ARCTIC PAPER KOSTRZYN SA</a:t>
            </a:r>
            <a:endParaRPr kumimoji="0" lang="fr-FR" sz="1800" b="0" i="0" u="none" strike="noStrike" cap="none" normalizeH="0" baseline="0" smtClean="0">
              <a:ln>
                <a:noFill/>
              </a:ln>
              <a:solidFill>
                <a:schemeClr val="tx1"/>
              </a:solidFill>
              <a:effectLst/>
              <a:latin typeface="Arial" pitchFamily="34" charset="0"/>
            </a:endParaRPr>
          </a:p>
        </p:txBody>
      </p:sp>
      <p:pic>
        <p:nvPicPr>
          <p:cNvPr id="35864" name="Picture 24"/>
          <p:cNvPicPr>
            <a:picLocks noChangeAspect="1" noChangeArrowheads="1"/>
          </p:cNvPicPr>
          <p:nvPr/>
        </p:nvPicPr>
        <p:blipFill>
          <a:blip r:embed="rId13" cstate="print"/>
          <a:srcRect/>
          <a:stretch>
            <a:fillRect/>
          </a:stretch>
        </p:blipFill>
        <p:spPr bwMode="auto">
          <a:xfrm>
            <a:off x="3863975" y="1330325"/>
            <a:ext cx="2062163" cy="1593850"/>
          </a:xfrm>
          <a:prstGeom prst="rect">
            <a:avLst/>
          </a:prstGeom>
          <a:noFill/>
          <a:ln w="9525">
            <a:noFill/>
            <a:miter lim="800000"/>
            <a:headEnd/>
            <a:tailEnd/>
          </a:ln>
        </p:spPr>
      </p:pic>
      <p:pic>
        <p:nvPicPr>
          <p:cNvPr id="35865" name="Picture 25"/>
          <p:cNvPicPr>
            <a:picLocks noChangeAspect="1" noChangeArrowheads="1"/>
          </p:cNvPicPr>
          <p:nvPr/>
        </p:nvPicPr>
        <p:blipFill>
          <a:blip r:embed="rId14" cstate="print"/>
          <a:srcRect/>
          <a:stretch>
            <a:fillRect/>
          </a:stretch>
        </p:blipFill>
        <p:spPr bwMode="auto">
          <a:xfrm>
            <a:off x="3863975" y="1330325"/>
            <a:ext cx="2062163" cy="1593850"/>
          </a:xfrm>
          <a:prstGeom prst="rect">
            <a:avLst/>
          </a:prstGeom>
          <a:noFill/>
          <a:ln w="9525">
            <a:noFill/>
            <a:miter lim="800000"/>
            <a:headEnd/>
            <a:tailEnd/>
          </a:ln>
        </p:spPr>
      </p:pic>
      <p:sp>
        <p:nvSpPr>
          <p:cNvPr id="35866" name="Freeform 26"/>
          <p:cNvSpPr>
            <a:spLocks noEditPoints="1"/>
          </p:cNvSpPr>
          <p:nvPr/>
        </p:nvSpPr>
        <p:spPr bwMode="auto">
          <a:xfrm>
            <a:off x="3854450" y="1349375"/>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67" name="Rectangle 27"/>
          <p:cNvSpPr>
            <a:spLocks noChangeArrowheads="1"/>
          </p:cNvSpPr>
          <p:nvPr/>
        </p:nvSpPr>
        <p:spPr bwMode="auto">
          <a:xfrm>
            <a:off x="2936875" y="2698750"/>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PAUL HARTMANN AG</a:t>
            </a:r>
            <a:endParaRPr kumimoji="0" lang="fr-FR" sz="1800" b="0" i="0" u="none" strike="noStrike" cap="none" normalizeH="0" baseline="0" smtClean="0">
              <a:ln>
                <a:noFill/>
              </a:ln>
              <a:solidFill>
                <a:schemeClr val="tx1"/>
              </a:solidFill>
              <a:effectLst/>
              <a:latin typeface="Arial" pitchFamily="34" charset="0"/>
            </a:endParaRPr>
          </a:p>
        </p:txBody>
      </p:sp>
      <p:sp>
        <p:nvSpPr>
          <p:cNvPr id="35868" name="Rectangle 28"/>
          <p:cNvSpPr>
            <a:spLocks noChangeArrowheads="1"/>
          </p:cNvSpPr>
          <p:nvPr/>
        </p:nvSpPr>
        <p:spPr bwMode="auto">
          <a:xfrm>
            <a:off x="2703512" y="2382837"/>
            <a:ext cx="11430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SCA HYGIENE PRODUCTS SE</a:t>
            </a:r>
            <a:endParaRPr kumimoji="0" lang="fr-FR" sz="1800" b="0" i="0" u="none" strike="noStrike" cap="none" normalizeH="0" baseline="0" smtClean="0">
              <a:ln>
                <a:noFill/>
              </a:ln>
              <a:solidFill>
                <a:schemeClr val="tx1"/>
              </a:solidFill>
              <a:effectLst/>
              <a:latin typeface="Arial" pitchFamily="34" charset="0"/>
            </a:endParaRPr>
          </a:p>
        </p:txBody>
      </p:sp>
      <p:sp>
        <p:nvSpPr>
          <p:cNvPr id="35869" name="Rectangle 29"/>
          <p:cNvSpPr>
            <a:spLocks noChangeArrowheads="1"/>
          </p:cNvSpPr>
          <p:nvPr/>
        </p:nvSpPr>
        <p:spPr bwMode="auto">
          <a:xfrm>
            <a:off x="2657475" y="2078037"/>
            <a:ext cx="11795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MAYRMELNHOF KARTON AG</a:t>
            </a:r>
            <a:endParaRPr kumimoji="0" lang="fr-FR" sz="1800" b="0" i="0" u="none" strike="noStrike" cap="none" normalizeH="0" baseline="0" smtClean="0">
              <a:ln>
                <a:noFill/>
              </a:ln>
              <a:solidFill>
                <a:schemeClr val="tx1"/>
              </a:solidFill>
              <a:effectLst/>
              <a:latin typeface="Arial" pitchFamily="34" charset="0"/>
            </a:endParaRPr>
          </a:p>
        </p:txBody>
      </p:sp>
      <p:sp>
        <p:nvSpPr>
          <p:cNvPr id="35870" name="Rectangle 30"/>
          <p:cNvSpPr>
            <a:spLocks noChangeArrowheads="1"/>
          </p:cNvSpPr>
          <p:nvPr/>
        </p:nvSpPr>
        <p:spPr bwMode="auto">
          <a:xfrm>
            <a:off x="2649537" y="1762125"/>
            <a:ext cx="11874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SVENSKA CELLULOSA AB SCA</a:t>
            </a:r>
            <a:endParaRPr kumimoji="0" lang="fr-FR" sz="1800" b="0" i="0" u="none" strike="noStrike" cap="none" normalizeH="0" baseline="0" dirty="0" smtClean="0">
              <a:ln>
                <a:noFill/>
              </a:ln>
              <a:solidFill>
                <a:schemeClr val="tx1"/>
              </a:solidFill>
              <a:effectLst/>
              <a:latin typeface="Arial" pitchFamily="34" charset="0"/>
            </a:endParaRPr>
          </a:p>
        </p:txBody>
      </p:sp>
      <p:sp>
        <p:nvSpPr>
          <p:cNvPr id="35871" name="Rectangle 31"/>
          <p:cNvSpPr>
            <a:spLocks noChangeArrowheads="1"/>
          </p:cNvSpPr>
          <p:nvPr/>
        </p:nvSpPr>
        <p:spPr bwMode="auto">
          <a:xfrm>
            <a:off x="2667000" y="1447800"/>
            <a:ext cx="11699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ARCTIC PAPER KOSTRZYN SA</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Matériel de construction</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algn="just"/>
            <a:endParaRPr lang="fr-FR" dirty="0" smtClean="0"/>
          </a:p>
          <a:p>
            <a:pPr lvl="1" indent="84138" algn="just"/>
            <a:endParaRPr lang="fr-FR" dirty="0" smtClean="0"/>
          </a:p>
          <a:p>
            <a:pPr lvl="1" indent="84138" algn="just"/>
            <a:r>
              <a:rPr lang="fr-FR" dirty="0" smtClean="0"/>
              <a:t>Le groupe portugais CIMPOR est né en 1976 , grâce à des acquisitions sur les marchés des pays émergents où le groupe opère déjà, la croissance du revenu de 23 % est loin devant celle de ses concurrents, comme le groupe français LAFARGE qui a pourtant des revenus 10 fois supérieur ou l’entreprise espagnole CEMENTOS MOLINS datant de 1928, dont la structure et le positionnement sont relativement similaires.</a:t>
            </a:r>
          </a:p>
          <a:p>
            <a:pPr lvl="1" indent="84138" algn="just"/>
            <a:endParaRPr lang="fr-FR" dirty="0" smtClean="0"/>
          </a:p>
          <a:p>
            <a:pPr lvl="1" indent="84138" algn="just"/>
            <a:r>
              <a:rPr lang="fr-FR" dirty="0" smtClean="0"/>
              <a:t>La recherche de synergies entre les sociétés du groupe CIMPOR en matière de recherche et la réduction des coûts en matière d’économie d'énergie l’amène à un niveau de profitabilité supérieur à ses concurrents, avec un taux de marge de 11 % et un rendement des capitaux de 13 %.</a:t>
            </a:r>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34</a:t>
            </a:fld>
            <a:endParaRPr lang="en-US" dirty="0"/>
          </a:p>
        </p:txBody>
      </p:sp>
      <p:pic>
        <p:nvPicPr>
          <p:cNvPr id="52231" name="Picture 7"/>
          <p:cNvPicPr>
            <a:picLocks noChangeAspect="1" noChangeArrowheads="1"/>
          </p:cNvPicPr>
          <p:nvPr/>
        </p:nvPicPr>
        <p:blipFill>
          <a:blip r:embed="rId2" cstate="print"/>
          <a:srcRect/>
          <a:stretch>
            <a:fillRect/>
          </a:stretch>
        </p:blipFill>
        <p:spPr bwMode="auto">
          <a:xfrm>
            <a:off x="3819526" y="3509962"/>
            <a:ext cx="2033588" cy="1557338"/>
          </a:xfrm>
          <a:prstGeom prst="rect">
            <a:avLst/>
          </a:prstGeom>
          <a:noFill/>
          <a:ln w="9525">
            <a:noFill/>
            <a:miter lim="800000"/>
            <a:headEnd/>
            <a:tailEnd/>
          </a:ln>
        </p:spPr>
      </p:pic>
      <p:pic>
        <p:nvPicPr>
          <p:cNvPr id="52248" name="Picture 24"/>
          <p:cNvPicPr>
            <a:picLocks noChangeAspect="1" noChangeArrowheads="1"/>
          </p:cNvPicPr>
          <p:nvPr/>
        </p:nvPicPr>
        <p:blipFill>
          <a:blip r:embed="rId3" cstate="print"/>
          <a:srcRect/>
          <a:stretch>
            <a:fillRect/>
          </a:stretch>
        </p:blipFill>
        <p:spPr bwMode="auto">
          <a:xfrm>
            <a:off x="3810001" y="1339850"/>
            <a:ext cx="2062163" cy="1593850"/>
          </a:xfrm>
          <a:prstGeom prst="rect">
            <a:avLst/>
          </a:prstGeom>
          <a:noFill/>
          <a:ln w="9525">
            <a:noFill/>
            <a:miter lim="800000"/>
            <a:headEnd/>
            <a:tailEnd/>
          </a:ln>
        </p:spPr>
      </p:pic>
      <p:grpSp>
        <p:nvGrpSpPr>
          <p:cNvPr id="48" name="Groupe 47"/>
          <p:cNvGrpSpPr/>
          <p:nvPr/>
        </p:nvGrpSpPr>
        <p:grpSpPr>
          <a:xfrm>
            <a:off x="992188" y="4433886"/>
            <a:ext cx="1144588" cy="441326"/>
            <a:chOff x="992188" y="4776786"/>
            <a:chExt cx="1144588" cy="441326"/>
          </a:xfrm>
        </p:grpSpPr>
        <p:pic>
          <p:nvPicPr>
            <p:cNvPr id="49" name="Picture 15"/>
            <p:cNvPicPr>
              <a:picLocks noChangeAspect="1" noChangeArrowheads="1"/>
            </p:cNvPicPr>
            <p:nvPr/>
          </p:nvPicPr>
          <p:blipFill>
            <a:blip r:embed="rId4" cstate="print"/>
            <a:srcRect/>
            <a:stretch>
              <a:fillRect/>
            </a:stretch>
          </p:blipFill>
          <p:spPr bwMode="auto">
            <a:xfrm>
              <a:off x="992188" y="4786311"/>
              <a:ext cx="100013" cy="100013"/>
            </a:xfrm>
            <a:prstGeom prst="rect">
              <a:avLst/>
            </a:prstGeom>
            <a:noFill/>
            <a:ln w="9525">
              <a:noFill/>
              <a:miter lim="800000"/>
              <a:headEnd/>
              <a:tailEnd/>
            </a:ln>
          </p:spPr>
        </p:pic>
        <p:pic>
          <p:nvPicPr>
            <p:cNvPr id="50" name="Picture 16"/>
            <p:cNvPicPr>
              <a:picLocks noChangeAspect="1" noChangeArrowheads="1"/>
            </p:cNvPicPr>
            <p:nvPr/>
          </p:nvPicPr>
          <p:blipFill>
            <a:blip r:embed="rId5" cstate="print"/>
            <a:srcRect/>
            <a:stretch>
              <a:fillRect/>
            </a:stretch>
          </p:blipFill>
          <p:spPr bwMode="auto">
            <a:xfrm>
              <a:off x="992188" y="4786311"/>
              <a:ext cx="100013" cy="100013"/>
            </a:xfrm>
            <a:prstGeom prst="rect">
              <a:avLst/>
            </a:prstGeom>
            <a:noFill/>
            <a:ln w="9525">
              <a:noFill/>
              <a:miter lim="800000"/>
              <a:headEnd/>
              <a:tailEnd/>
            </a:ln>
          </p:spPr>
        </p:pic>
        <p:sp>
          <p:nvSpPr>
            <p:cNvPr id="51"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2" name="Picture 19"/>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pic>
          <p:nvPicPr>
            <p:cNvPr id="53" name="Picture 20"/>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sp>
          <p:nvSpPr>
            <p:cNvPr id="54"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5" name="Groupe 54"/>
          <p:cNvGrpSpPr/>
          <p:nvPr/>
        </p:nvGrpSpPr>
        <p:grpSpPr>
          <a:xfrm>
            <a:off x="990600" y="1692275"/>
            <a:ext cx="919162" cy="1052513"/>
            <a:chOff x="990600" y="2035175"/>
            <a:chExt cx="919162" cy="1052513"/>
          </a:xfrm>
        </p:grpSpPr>
        <p:pic>
          <p:nvPicPr>
            <p:cNvPr id="56" name="Picture 32"/>
            <p:cNvPicPr>
              <a:picLocks noChangeAspect="1" noChangeArrowheads="1"/>
            </p:cNvPicPr>
            <p:nvPr/>
          </p:nvPicPr>
          <p:blipFill>
            <a:blip r:embed="rId4" cstate="print"/>
            <a:srcRect/>
            <a:stretch>
              <a:fillRect/>
            </a:stretch>
          </p:blipFill>
          <p:spPr bwMode="auto">
            <a:xfrm>
              <a:off x="990600" y="2044700"/>
              <a:ext cx="100013" cy="98425"/>
            </a:xfrm>
            <a:prstGeom prst="rect">
              <a:avLst/>
            </a:prstGeom>
            <a:noFill/>
            <a:ln w="9525">
              <a:noFill/>
              <a:miter lim="800000"/>
              <a:headEnd/>
              <a:tailEnd/>
            </a:ln>
          </p:spPr>
        </p:pic>
        <p:pic>
          <p:nvPicPr>
            <p:cNvPr id="57" name="Picture 33"/>
            <p:cNvPicPr>
              <a:picLocks noChangeAspect="1" noChangeArrowheads="1"/>
            </p:cNvPicPr>
            <p:nvPr/>
          </p:nvPicPr>
          <p:blipFill>
            <a:blip r:embed="rId7" cstate="print"/>
            <a:srcRect/>
            <a:stretch>
              <a:fillRect/>
            </a:stretch>
          </p:blipFill>
          <p:spPr bwMode="auto">
            <a:xfrm>
              <a:off x="990600" y="2044700"/>
              <a:ext cx="100013" cy="98425"/>
            </a:xfrm>
            <a:prstGeom prst="rect">
              <a:avLst/>
            </a:prstGeom>
            <a:noFill/>
            <a:ln w="9525">
              <a:noFill/>
              <a:miter lim="800000"/>
              <a:headEnd/>
              <a:tailEnd/>
            </a:ln>
          </p:spPr>
        </p:pic>
        <p:sp>
          <p:nvSpPr>
            <p:cNvPr id="5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9" name="Picture 36"/>
            <p:cNvPicPr>
              <a:picLocks noChangeAspect="1" noChangeArrowheads="1"/>
            </p:cNvPicPr>
            <p:nvPr/>
          </p:nvPicPr>
          <p:blipFill>
            <a:blip r:embed="rId4" cstate="print"/>
            <a:srcRect/>
            <a:stretch>
              <a:fillRect/>
            </a:stretch>
          </p:blipFill>
          <p:spPr bwMode="auto">
            <a:xfrm>
              <a:off x="990600" y="2341562"/>
              <a:ext cx="100013" cy="98425"/>
            </a:xfrm>
            <a:prstGeom prst="rect">
              <a:avLst/>
            </a:prstGeom>
            <a:noFill/>
            <a:ln w="9525">
              <a:noFill/>
              <a:miter lim="800000"/>
              <a:headEnd/>
              <a:tailEnd/>
            </a:ln>
          </p:spPr>
        </p:pic>
        <p:pic>
          <p:nvPicPr>
            <p:cNvPr id="60" name="Picture 37"/>
            <p:cNvPicPr>
              <a:picLocks noChangeAspect="1" noChangeArrowheads="1"/>
            </p:cNvPicPr>
            <p:nvPr/>
          </p:nvPicPr>
          <p:blipFill>
            <a:blip r:embed="rId8" cstate="print"/>
            <a:srcRect/>
            <a:stretch>
              <a:fillRect/>
            </a:stretch>
          </p:blipFill>
          <p:spPr bwMode="auto">
            <a:xfrm>
              <a:off x="990600" y="2341562"/>
              <a:ext cx="100013" cy="98425"/>
            </a:xfrm>
            <a:prstGeom prst="rect">
              <a:avLst/>
            </a:prstGeom>
            <a:noFill/>
            <a:ln w="9525">
              <a:noFill/>
              <a:miter lim="800000"/>
              <a:headEnd/>
              <a:tailEnd/>
            </a:ln>
          </p:spPr>
        </p:pic>
        <p:sp>
          <p:nvSpPr>
            <p:cNvPr id="6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2" name="Picture 40"/>
            <p:cNvPicPr>
              <a:picLocks noChangeAspect="1" noChangeArrowheads="1"/>
            </p:cNvPicPr>
            <p:nvPr/>
          </p:nvPicPr>
          <p:blipFill>
            <a:blip r:embed="rId4" cstate="print"/>
            <a:srcRect/>
            <a:stretch>
              <a:fillRect/>
            </a:stretch>
          </p:blipFill>
          <p:spPr bwMode="auto">
            <a:xfrm>
              <a:off x="990600" y="2647950"/>
              <a:ext cx="100013" cy="98425"/>
            </a:xfrm>
            <a:prstGeom prst="rect">
              <a:avLst/>
            </a:prstGeom>
            <a:noFill/>
            <a:ln w="9525">
              <a:noFill/>
              <a:miter lim="800000"/>
              <a:headEnd/>
              <a:tailEnd/>
            </a:ln>
          </p:spPr>
        </p:pic>
        <p:pic>
          <p:nvPicPr>
            <p:cNvPr id="63" name="Picture 41"/>
            <p:cNvPicPr>
              <a:picLocks noChangeAspect="1" noChangeArrowheads="1"/>
            </p:cNvPicPr>
            <p:nvPr/>
          </p:nvPicPr>
          <p:blipFill>
            <a:blip r:embed="rId9" cstate="print"/>
            <a:srcRect/>
            <a:stretch>
              <a:fillRect/>
            </a:stretch>
          </p:blipFill>
          <p:spPr bwMode="auto">
            <a:xfrm>
              <a:off x="990600" y="2647950"/>
              <a:ext cx="100013" cy="98425"/>
            </a:xfrm>
            <a:prstGeom prst="rect">
              <a:avLst/>
            </a:prstGeom>
            <a:noFill/>
            <a:ln w="9525">
              <a:noFill/>
              <a:miter lim="800000"/>
              <a:headEnd/>
              <a:tailEnd/>
            </a:ln>
          </p:spPr>
        </p:pic>
        <p:sp>
          <p:nvSpPr>
            <p:cNvPr id="6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5" name="Picture 44"/>
            <p:cNvPicPr>
              <a:picLocks noChangeAspect="1" noChangeArrowheads="1"/>
            </p:cNvPicPr>
            <p:nvPr/>
          </p:nvPicPr>
          <p:blipFill>
            <a:blip r:embed="rId4" cstate="print"/>
            <a:srcRect/>
            <a:stretch>
              <a:fillRect/>
            </a:stretch>
          </p:blipFill>
          <p:spPr bwMode="auto">
            <a:xfrm>
              <a:off x="990600" y="2952750"/>
              <a:ext cx="100013" cy="100013"/>
            </a:xfrm>
            <a:prstGeom prst="rect">
              <a:avLst/>
            </a:prstGeom>
            <a:noFill/>
            <a:ln w="9525">
              <a:noFill/>
              <a:miter lim="800000"/>
              <a:headEnd/>
              <a:tailEnd/>
            </a:ln>
          </p:spPr>
        </p:pic>
        <p:pic>
          <p:nvPicPr>
            <p:cNvPr id="66" name="Picture 45"/>
            <p:cNvPicPr>
              <a:picLocks noChangeAspect="1" noChangeArrowheads="1"/>
            </p:cNvPicPr>
            <p:nvPr/>
          </p:nvPicPr>
          <p:blipFill>
            <a:blip r:embed="rId10" cstate="print"/>
            <a:srcRect/>
            <a:stretch>
              <a:fillRect/>
            </a:stretch>
          </p:blipFill>
          <p:spPr bwMode="auto">
            <a:xfrm>
              <a:off x="990600" y="2952750"/>
              <a:ext cx="100013" cy="100013"/>
            </a:xfrm>
            <a:prstGeom prst="rect">
              <a:avLst/>
            </a:prstGeom>
            <a:noFill/>
            <a:ln w="9525">
              <a:noFill/>
              <a:miter lim="800000"/>
              <a:headEnd/>
              <a:tailEnd/>
            </a:ln>
          </p:spPr>
        </p:pic>
        <p:sp>
          <p:nvSpPr>
            <p:cNvPr id="6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5847" name="Picture 7"/>
          <p:cNvPicPr>
            <a:picLocks noChangeAspect="1" noChangeArrowheads="1"/>
          </p:cNvPicPr>
          <p:nvPr/>
        </p:nvPicPr>
        <p:blipFill>
          <a:blip r:embed="rId11" cstate="print"/>
          <a:srcRect/>
          <a:stretch>
            <a:fillRect/>
          </a:stretch>
        </p:blipFill>
        <p:spPr bwMode="auto">
          <a:xfrm>
            <a:off x="3723594" y="3543300"/>
            <a:ext cx="2033588" cy="1557338"/>
          </a:xfrm>
          <a:prstGeom prst="rect">
            <a:avLst/>
          </a:prstGeom>
          <a:noFill/>
          <a:ln w="9525">
            <a:noFill/>
            <a:miter lim="800000"/>
            <a:headEnd/>
            <a:tailEnd/>
          </a:ln>
        </p:spPr>
      </p:pic>
      <p:pic>
        <p:nvPicPr>
          <p:cNvPr id="35848" name="Picture 8"/>
          <p:cNvPicPr>
            <a:picLocks noChangeAspect="1" noChangeArrowheads="1"/>
          </p:cNvPicPr>
          <p:nvPr/>
        </p:nvPicPr>
        <p:blipFill>
          <a:blip r:embed="rId12" cstate="print"/>
          <a:srcRect/>
          <a:stretch>
            <a:fillRect/>
          </a:stretch>
        </p:blipFill>
        <p:spPr bwMode="auto">
          <a:xfrm>
            <a:off x="3723594" y="3543300"/>
            <a:ext cx="2033588" cy="1557338"/>
          </a:xfrm>
          <a:prstGeom prst="rect">
            <a:avLst/>
          </a:prstGeom>
          <a:noFill/>
          <a:ln w="9525">
            <a:noFill/>
            <a:miter lim="800000"/>
            <a:headEnd/>
            <a:tailEnd/>
          </a:ln>
        </p:spPr>
      </p:pic>
      <p:sp>
        <p:nvSpPr>
          <p:cNvPr id="35849" name="Freeform 9"/>
          <p:cNvSpPr>
            <a:spLocks noEditPoints="1"/>
          </p:cNvSpPr>
          <p:nvPr/>
        </p:nvSpPr>
        <p:spPr bwMode="auto">
          <a:xfrm>
            <a:off x="3723594" y="3560762"/>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50" name="Rectangle 10"/>
          <p:cNvSpPr>
            <a:spLocks noChangeArrowheads="1"/>
          </p:cNvSpPr>
          <p:nvPr/>
        </p:nvSpPr>
        <p:spPr bwMode="auto">
          <a:xfrm>
            <a:off x="2571069" y="4875212"/>
            <a:ext cx="11334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HEIDELBERGER ZEMENT AG</a:t>
            </a:r>
            <a:endParaRPr kumimoji="0" lang="fr-FR" sz="1800" b="0" i="0" u="none" strike="noStrike" cap="none" normalizeH="0" baseline="0" smtClean="0">
              <a:ln>
                <a:noFill/>
              </a:ln>
              <a:solidFill>
                <a:schemeClr val="tx1"/>
              </a:solidFill>
              <a:effectLst/>
              <a:latin typeface="Arial" pitchFamily="34" charset="0"/>
            </a:endParaRPr>
          </a:p>
        </p:txBody>
      </p:sp>
      <p:sp>
        <p:nvSpPr>
          <p:cNvPr id="35851" name="Rectangle 11"/>
          <p:cNvSpPr>
            <a:spLocks noChangeArrowheads="1"/>
          </p:cNvSpPr>
          <p:nvPr/>
        </p:nvSpPr>
        <p:spPr bwMode="auto">
          <a:xfrm>
            <a:off x="2391681" y="4568825"/>
            <a:ext cx="13223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ROCKWOOL INTERNATIONAL AS</a:t>
            </a:r>
            <a:endParaRPr kumimoji="0" lang="fr-FR" sz="1800" b="0" i="0" u="none" strike="noStrike" cap="none" normalizeH="0" baseline="0" smtClean="0">
              <a:ln>
                <a:noFill/>
              </a:ln>
              <a:solidFill>
                <a:schemeClr val="tx1"/>
              </a:solidFill>
              <a:effectLst/>
              <a:latin typeface="Arial" pitchFamily="34" charset="0"/>
            </a:endParaRPr>
          </a:p>
        </p:txBody>
      </p:sp>
      <p:sp>
        <p:nvSpPr>
          <p:cNvPr id="35852" name="Rectangle 12"/>
          <p:cNvSpPr>
            <a:spLocks noChangeArrowheads="1"/>
          </p:cNvSpPr>
          <p:nvPr/>
        </p:nvSpPr>
        <p:spPr bwMode="auto">
          <a:xfrm>
            <a:off x="3174319" y="4262437"/>
            <a:ext cx="5318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LAFARGE SA</a:t>
            </a:r>
            <a:endParaRPr kumimoji="0" lang="fr-FR" sz="1800" b="0" i="0" u="none" strike="noStrike" cap="none" normalizeH="0" baseline="0" smtClean="0">
              <a:ln>
                <a:noFill/>
              </a:ln>
              <a:solidFill>
                <a:schemeClr val="tx1"/>
              </a:solidFill>
              <a:effectLst/>
              <a:latin typeface="Arial" pitchFamily="34" charset="0"/>
            </a:endParaRPr>
          </a:p>
        </p:txBody>
      </p:sp>
      <p:sp>
        <p:nvSpPr>
          <p:cNvPr id="35853" name="Rectangle 13"/>
          <p:cNvSpPr>
            <a:spLocks noChangeArrowheads="1"/>
          </p:cNvSpPr>
          <p:nvPr/>
        </p:nvSpPr>
        <p:spPr bwMode="auto">
          <a:xfrm>
            <a:off x="2723469" y="3956050"/>
            <a:ext cx="9715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CEMENTOS MOLINS  SA</a:t>
            </a:r>
            <a:endParaRPr kumimoji="0" lang="fr-FR" sz="1800" b="0" i="0" u="none" strike="noStrike" cap="none" normalizeH="0" baseline="0" smtClean="0">
              <a:ln>
                <a:noFill/>
              </a:ln>
              <a:solidFill>
                <a:schemeClr val="tx1"/>
              </a:solidFill>
              <a:effectLst/>
              <a:latin typeface="Arial" pitchFamily="34" charset="0"/>
            </a:endParaRPr>
          </a:p>
        </p:txBody>
      </p:sp>
      <p:sp>
        <p:nvSpPr>
          <p:cNvPr id="35854" name="Rectangle 14"/>
          <p:cNvSpPr>
            <a:spLocks noChangeArrowheads="1"/>
          </p:cNvSpPr>
          <p:nvPr/>
        </p:nvSpPr>
        <p:spPr bwMode="auto">
          <a:xfrm>
            <a:off x="1904319" y="3659187"/>
            <a:ext cx="18002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CIMPORCIMENTOS DE PORTUGALI  SGPS S A</a:t>
            </a:r>
            <a:endParaRPr kumimoji="0" lang="fr-FR" sz="1800" b="0" i="0" u="none" strike="noStrike" cap="none" normalizeH="0" baseline="0" dirty="0" smtClean="0">
              <a:ln>
                <a:noFill/>
              </a:ln>
              <a:solidFill>
                <a:schemeClr val="tx1"/>
              </a:solidFill>
              <a:effectLst/>
              <a:latin typeface="Arial" pitchFamily="34" charset="0"/>
            </a:endParaRPr>
          </a:p>
        </p:txBody>
      </p:sp>
      <p:pic>
        <p:nvPicPr>
          <p:cNvPr id="35864" name="Picture 24"/>
          <p:cNvPicPr>
            <a:picLocks noChangeAspect="1" noChangeArrowheads="1"/>
          </p:cNvPicPr>
          <p:nvPr/>
        </p:nvPicPr>
        <p:blipFill>
          <a:blip r:embed="rId13" cstate="print"/>
          <a:srcRect/>
          <a:stretch>
            <a:fillRect/>
          </a:stretch>
        </p:blipFill>
        <p:spPr bwMode="auto">
          <a:xfrm>
            <a:off x="3714069" y="1301975"/>
            <a:ext cx="2062163" cy="1593850"/>
          </a:xfrm>
          <a:prstGeom prst="rect">
            <a:avLst/>
          </a:prstGeom>
          <a:noFill/>
          <a:ln w="9525">
            <a:noFill/>
            <a:miter lim="800000"/>
            <a:headEnd/>
            <a:tailEnd/>
          </a:ln>
        </p:spPr>
      </p:pic>
      <p:pic>
        <p:nvPicPr>
          <p:cNvPr id="35865" name="Picture 25"/>
          <p:cNvPicPr>
            <a:picLocks noChangeAspect="1" noChangeArrowheads="1"/>
          </p:cNvPicPr>
          <p:nvPr/>
        </p:nvPicPr>
        <p:blipFill>
          <a:blip r:embed="rId14" cstate="print"/>
          <a:srcRect/>
          <a:stretch>
            <a:fillRect/>
          </a:stretch>
        </p:blipFill>
        <p:spPr bwMode="auto">
          <a:xfrm>
            <a:off x="3714069" y="1301975"/>
            <a:ext cx="2062163" cy="1593850"/>
          </a:xfrm>
          <a:prstGeom prst="rect">
            <a:avLst/>
          </a:prstGeom>
          <a:noFill/>
          <a:ln w="9525">
            <a:noFill/>
            <a:miter lim="800000"/>
            <a:headEnd/>
            <a:tailEnd/>
          </a:ln>
        </p:spPr>
      </p:pic>
      <p:sp>
        <p:nvSpPr>
          <p:cNvPr id="35866" name="Freeform 26"/>
          <p:cNvSpPr>
            <a:spLocks noEditPoints="1"/>
          </p:cNvSpPr>
          <p:nvPr/>
        </p:nvSpPr>
        <p:spPr bwMode="auto">
          <a:xfrm>
            <a:off x="3704544" y="1321025"/>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67" name="Rectangle 27"/>
          <p:cNvSpPr>
            <a:spLocks noChangeArrowheads="1"/>
          </p:cNvSpPr>
          <p:nvPr/>
        </p:nvSpPr>
        <p:spPr bwMode="auto">
          <a:xfrm>
            <a:off x="2553606" y="2670400"/>
            <a:ext cx="11334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HEIDELBERGER ZEMENT AG</a:t>
            </a:r>
            <a:endParaRPr kumimoji="0" lang="fr-FR" sz="1800" b="0" i="0" u="none" strike="noStrike" cap="none" normalizeH="0" baseline="0" smtClean="0">
              <a:ln>
                <a:noFill/>
              </a:ln>
              <a:solidFill>
                <a:schemeClr val="tx1"/>
              </a:solidFill>
              <a:effectLst/>
              <a:latin typeface="Arial" pitchFamily="34" charset="0"/>
            </a:endParaRPr>
          </a:p>
        </p:txBody>
      </p:sp>
      <p:sp>
        <p:nvSpPr>
          <p:cNvPr id="35868" name="Rectangle 28"/>
          <p:cNvSpPr>
            <a:spLocks noChangeArrowheads="1"/>
          </p:cNvSpPr>
          <p:nvPr/>
        </p:nvSpPr>
        <p:spPr bwMode="auto">
          <a:xfrm>
            <a:off x="2372631" y="2354487"/>
            <a:ext cx="13223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ROCKWOOL INTERNATIONAL AS</a:t>
            </a:r>
            <a:endParaRPr kumimoji="0" lang="fr-FR" sz="1800" b="0" i="0" u="none" strike="noStrike" cap="none" normalizeH="0" baseline="0" smtClean="0">
              <a:ln>
                <a:noFill/>
              </a:ln>
              <a:solidFill>
                <a:schemeClr val="tx1"/>
              </a:solidFill>
              <a:effectLst/>
              <a:latin typeface="Arial" pitchFamily="34" charset="0"/>
            </a:endParaRPr>
          </a:p>
        </p:txBody>
      </p:sp>
      <p:sp>
        <p:nvSpPr>
          <p:cNvPr id="35869" name="Rectangle 29"/>
          <p:cNvSpPr>
            <a:spLocks noChangeArrowheads="1"/>
          </p:cNvSpPr>
          <p:nvPr/>
        </p:nvSpPr>
        <p:spPr bwMode="auto">
          <a:xfrm>
            <a:off x="3156856" y="2049687"/>
            <a:ext cx="5318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LAFARGE SA</a:t>
            </a:r>
            <a:endParaRPr kumimoji="0" lang="fr-FR" sz="1800" b="0" i="0" u="none" strike="noStrike" cap="none" normalizeH="0" baseline="0" smtClean="0">
              <a:ln>
                <a:noFill/>
              </a:ln>
              <a:solidFill>
                <a:schemeClr val="tx1"/>
              </a:solidFill>
              <a:effectLst/>
              <a:latin typeface="Arial" pitchFamily="34" charset="0"/>
            </a:endParaRPr>
          </a:p>
        </p:txBody>
      </p:sp>
      <p:sp>
        <p:nvSpPr>
          <p:cNvPr id="35870" name="Rectangle 30"/>
          <p:cNvSpPr>
            <a:spLocks noChangeArrowheads="1"/>
          </p:cNvSpPr>
          <p:nvPr/>
        </p:nvSpPr>
        <p:spPr bwMode="auto">
          <a:xfrm>
            <a:off x="2706006" y="1733775"/>
            <a:ext cx="9715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CEMENTOS MOLINS  SA</a:t>
            </a:r>
            <a:endParaRPr kumimoji="0" lang="fr-FR" sz="1800" b="0" i="0" u="none" strike="noStrike" cap="none" normalizeH="0" baseline="0" smtClean="0">
              <a:ln>
                <a:noFill/>
              </a:ln>
              <a:solidFill>
                <a:schemeClr val="tx1"/>
              </a:solidFill>
              <a:effectLst/>
              <a:latin typeface="Arial" pitchFamily="34" charset="0"/>
            </a:endParaRPr>
          </a:p>
        </p:txBody>
      </p:sp>
      <p:sp>
        <p:nvSpPr>
          <p:cNvPr id="35871" name="Rectangle 31"/>
          <p:cNvSpPr>
            <a:spLocks noChangeArrowheads="1"/>
          </p:cNvSpPr>
          <p:nvPr/>
        </p:nvSpPr>
        <p:spPr bwMode="auto">
          <a:xfrm>
            <a:off x="1886856" y="1419450"/>
            <a:ext cx="18002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CIMPORCIMENTOS DE PORTUGALI  SGPS S A</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5"/>
          <p:cNvSpPr txBox="1">
            <a:spLocks noChangeArrowheads="1"/>
          </p:cNvSpPr>
          <p:nvPr/>
        </p:nvSpPr>
        <p:spPr bwMode="auto">
          <a:xfrm>
            <a:off x="304800" y="1336431"/>
            <a:ext cx="5927725" cy="461665"/>
          </a:xfrm>
          <a:prstGeom prst="rect">
            <a:avLst/>
          </a:prstGeom>
          <a:noFill/>
          <a:ln w="9525">
            <a:noFill/>
            <a:miter lim="800000"/>
            <a:headEnd/>
            <a:tailEnd/>
          </a:ln>
        </p:spPr>
        <p:txBody>
          <a:bodyPr>
            <a:spAutoFit/>
          </a:bodyPr>
          <a:lstStyle/>
          <a:p>
            <a:endParaRPr lang="en-US" sz="1200" dirty="0">
              <a:latin typeface="Book Antiqua" pitchFamily="18" charset="0"/>
            </a:endParaRPr>
          </a:p>
          <a:p>
            <a:endParaRPr lang="en-US" sz="1200" dirty="0">
              <a:latin typeface="Book Antiqua" pitchFamily="18" charset="0"/>
            </a:endParaRPr>
          </a:p>
        </p:txBody>
      </p:sp>
      <p:sp>
        <p:nvSpPr>
          <p:cNvPr id="7" name="Titre 6"/>
          <p:cNvSpPr>
            <a:spLocks noGrp="1"/>
          </p:cNvSpPr>
          <p:nvPr>
            <p:ph type="title"/>
          </p:nvPr>
        </p:nvSpPr>
        <p:spPr>
          <a:xfrm>
            <a:off x="361950" y="152400"/>
            <a:ext cx="6172200" cy="685800"/>
          </a:xfrm>
        </p:spPr>
        <p:txBody>
          <a:bodyPr/>
          <a:lstStyle/>
          <a:p>
            <a:r>
              <a:rPr lang="fr-FR" dirty="0" smtClean="0"/>
              <a:t>Aéronautique</a:t>
            </a:r>
            <a:endParaRPr lang="fr-FR" dirty="0"/>
          </a:p>
        </p:txBody>
      </p:sp>
      <p:sp>
        <p:nvSpPr>
          <p:cNvPr id="12" name="Espace réservé du contenu 11"/>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La gestion de la supply chain dans les entreprises de ce secteur n’apparaît pas équilibrée  si on tient compte de l’ensemble des attributs de performance. </a:t>
            </a:r>
          </a:p>
          <a:p>
            <a:pPr lvl="1" indent="84138" algn="just"/>
            <a:endParaRPr lang="fr-FR" dirty="0" smtClean="0"/>
          </a:p>
          <a:p>
            <a:pPr lvl="1" indent="84138" algn="just"/>
            <a:r>
              <a:rPr lang="fr-FR" dirty="0" smtClean="0"/>
              <a:t>Le groupe britannique ROLLSROYCE, 2ème constructeur mondial de moteur d’avion, présente des avantages sur ces concurrents en termes de gestion des actifs et de gestion financière grâce entre autres à la maintenance des moteurs qui permet de dégager une marge bénéficiaire de 21 % et un rendement des capitaux de l’ordre de 60 %, bien au-delà de ses concurrents. </a:t>
            </a:r>
          </a:p>
          <a:p>
            <a:pPr lvl="1" indent="84138" algn="just"/>
            <a:endParaRPr lang="fr-FR" dirty="0" smtClean="0"/>
          </a:p>
          <a:p>
            <a:pPr lvl="1" indent="84138" algn="just"/>
            <a:r>
              <a:rPr lang="fr-FR" dirty="0" smtClean="0"/>
              <a:t>Le groupe britannique MARSHALL OF CAMBRIDGE AEROSPACE, avec plus de 80 ans d’expérience  d’activité de support d’ingénierie spécialisée connaît une croissance du CA de 16 % avec de meilleurs résultats sur le plan opérationnel. </a:t>
            </a:r>
          </a:p>
          <a:p>
            <a:pPr lvl="1" algn="just"/>
            <a:endParaRPr lang="fr-FR" dirty="0" smtClean="0"/>
          </a:p>
          <a:p>
            <a:pPr lvl="1" algn="just"/>
            <a:endParaRPr lang="fr-FR" dirty="0" smtClean="0"/>
          </a:p>
          <a:p>
            <a:pPr lvl="1" algn="just"/>
            <a:endParaRPr lang="fr-FR"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lvl="0" algn="just"/>
            <a:endParaRPr lang="en-US" dirty="0" smtClean="0"/>
          </a:p>
          <a:p>
            <a:pPr algn="just"/>
            <a:endParaRPr lang="en-US"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35</a:t>
            </a:fld>
            <a:endParaRPr lang="en-US" dirty="0"/>
          </a:p>
        </p:txBody>
      </p:sp>
      <p:grpSp>
        <p:nvGrpSpPr>
          <p:cNvPr id="46" name="Groupe 45"/>
          <p:cNvGrpSpPr/>
          <p:nvPr/>
        </p:nvGrpSpPr>
        <p:grpSpPr>
          <a:xfrm>
            <a:off x="992188" y="4346574"/>
            <a:ext cx="1144588" cy="441326"/>
            <a:chOff x="992188" y="4776786"/>
            <a:chExt cx="1144588" cy="441326"/>
          </a:xfrm>
        </p:grpSpPr>
        <p:pic>
          <p:nvPicPr>
            <p:cNvPr id="47"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48"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49"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0"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2"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3" name="Groupe 52"/>
          <p:cNvGrpSpPr/>
          <p:nvPr/>
        </p:nvGrpSpPr>
        <p:grpSpPr>
          <a:xfrm>
            <a:off x="990600" y="1604963"/>
            <a:ext cx="919162" cy="1052513"/>
            <a:chOff x="990600" y="2035175"/>
            <a:chExt cx="919162" cy="1052513"/>
          </a:xfrm>
        </p:grpSpPr>
        <p:pic>
          <p:nvPicPr>
            <p:cNvPr id="54"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5"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6"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7"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58"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59"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0"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1"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2"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3"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4"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5"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6917" name="Picture 53"/>
          <p:cNvPicPr>
            <a:picLocks noChangeAspect="1" noChangeArrowheads="1"/>
          </p:cNvPicPr>
          <p:nvPr/>
        </p:nvPicPr>
        <p:blipFill>
          <a:blip r:embed="rId9" cstate="print"/>
          <a:srcRect/>
          <a:stretch>
            <a:fillRect/>
          </a:stretch>
        </p:blipFill>
        <p:spPr bwMode="auto">
          <a:xfrm>
            <a:off x="4056063" y="3684588"/>
            <a:ext cx="1646238" cy="1582738"/>
          </a:xfrm>
          <a:prstGeom prst="rect">
            <a:avLst/>
          </a:prstGeom>
          <a:noFill/>
          <a:ln w="9525">
            <a:noFill/>
            <a:miter lim="800000"/>
            <a:headEnd/>
            <a:tailEnd/>
          </a:ln>
        </p:spPr>
      </p:pic>
      <p:pic>
        <p:nvPicPr>
          <p:cNvPr id="36918" name="Picture 54"/>
          <p:cNvPicPr>
            <a:picLocks noChangeAspect="1" noChangeArrowheads="1"/>
          </p:cNvPicPr>
          <p:nvPr/>
        </p:nvPicPr>
        <p:blipFill>
          <a:blip r:embed="rId10" cstate="print"/>
          <a:srcRect/>
          <a:stretch>
            <a:fillRect/>
          </a:stretch>
        </p:blipFill>
        <p:spPr bwMode="auto">
          <a:xfrm>
            <a:off x="4056063" y="3684588"/>
            <a:ext cx="1646238" cy="1582738"/>
          </a:xfrm>
          <a:prstGeom prst="rect">
            <a:avLst/>
          </a:prstGeom>
          <a:noFill/>
          <a:ln w="9525">
            <a:noFill/>
            <a:miter lim="800000"/>
            <a:headEnd/>
            <a:tailEnd/>
          </a:ln>
        </p:spPr>
      </p:pic>
      <p:sp>
        <p:nvSpPr>
          <p:cNvPr id="36919" name="Freeform 55"/>
          <p:cNvSpPr>
            <a:spLocks noEditPoints="1"/>
          </p:cNvSpPr>
          <p:nvPr/>
        </p:nvSpPr>
        <p:spPr bwMode="auto">
          <a:xfrm>
            <a:off x="4046538" y="3702050"/>
            <a:ext cx="26988" cy="1557338"/>
          </a:xfrm>
          <a:custGeom>
            <a:avLst/>
            <a:gdLst/>
            <a:ahLst/>
            <a:cxnLst>
              <a:cxn ang="0">
                <a:pos x="17" y="981"/>
              </a:cxn>
              <a:cxn ang="0">
                <a:pos x="0" y="981"/>
              </a:cxn>
              <a:cxn ang="0">
                <a:pos x="0" y="975"/>
              </a:cxn>
              <a:cxn ang="0">
                <a:pos x="17" y="975"/>
              </a:cxn>
              <a:cxn ang="0">
                <a:pos x="17" y="981"/>
              </a:cxn>
              <a:cxn ang="0">
                <a:pos x="17" y="782"/>
              </a:cxn>
              <a:cxn ang="0">
                <a:pos x="0" y="782"/>
              </a:cxn>
              <a:cxn ang="0">
                <a:pos x="0" y="777"/>
              </a:cxn>
              <a:cxn ang="0">
                <a:pos x="17" y="777"/>
              </a:cxn>
              <a:cxn ang="0">
                <a:pos x="17" y="782"/>
              </a:cxn>
              <a:cxn ang="0">
                <a:pos x="17" y="590"/>
              </a:cxn>
              <a:cxn ang="0">
                <a:pos x="0" y="590"/>
              </a:cxn>
              <a:cxn ang="0">
                <a:pos x="0" y="584"/>
              </a:cxn>
              <a:cxn ang="0">
                <a:pos x="17" y="584"/>
              </a:cxn>
              <a:cxn ang="0">
                <a:pos x="17" y="590"/>
              </a:cxn>
              <a:cxn ang="0">
                <a:pos x="17" y="391"/>
              </a:cxn>
              <a:cxn ang="0">
                <a:pos x="0" y="391"/>
              </a:cxn>
              <a:cxn ang="0">
                <a:pos x="0" y="386"/>
              </a:cxn>
              <a:cxn ang="0">
                <a:pos x="17" y="386"/>
              </a:cxn>
              <a:cxn ang="0">
                <a:pos x="17" y="391"/>
              </a:cxn>
              <a:cxn ang="0">
                <a:pos x="17" y="198"/>
              </a:cxn>
              <a:cxn ang="0">
                <a:pos x="0" y="198"/>
              </a:cxn>
              <a:cxn ang="0">
                <a:pos x="0" y="193"/>
              </a:cxn>
              <a:cxn ang="0">
                <a:pos x="17" y="193"/>
              </a:cxn>
              <a:cxn ang="0">
                <a:pos x="17" y="198"/>
              </a:cxn>
              <a:cxn ang="0">
                <a:pos x="17" y="6"/>
              </a:cxn>
              <a:cxn ang="0">
                <a:pos x="0" y="6"/>
              </a:cxn>
              <a:cxn ang="0">
                <a:pos x="0" y="0"/>
              </a:cxn>
              <a:cxn ang="0">
                <a:pos x="17" y="0"/>
              </a:cxn>
              <a:cxn ang="0">
                <a:pos x="17" y="6"/>
              </a:cxn>
            </a:cxnLst>
            <a:rect l="0" t="0" r="r" b="b"/>
            <a:pathLst>
              <a:path w="17" h="981">
                <a:moveTo>
                  <a:pt x="17" y="981"/>
                </a:moveTo>
                <a:lnTo>
                  <a:pt x="0" y="981"/>
                </a:lnTo>
                <a:lnTo>
                  <a:pt x="0" y="975"/>
                </a:lnTo>
                <a:lnTo>
                  <a:pt x="17" y="975"/>
                </a:lnTo>
                <a:lnTo>
                  <a:pt x="17" y="981"/>
                </a:lnTo>
                <a:close/>
                <a:moveTo>
                  <a:pt x="17" y="782"/>
                </a:moveTo>
                <a:lnTo>
                  <a:pt x="0" y="782"/>
                </a:lnTo>
                <a:lnTo>
                  <a:pt x="0" y="777"/>
                </a:lnTo>
                <a:lnTo>
                  <a:pt x="17" y="777"/>
                </a:lnTo>
                <a:lnTo>
                  <a:pt x="17" y="782"/>
                </a:lnTo>
                <a:close/>
                <a:moveTo>
                  <a:pt x="17" y="590"/>
                </a:moveTo>
                <a:lnTo>
                  <a:pt x="0" y="590"/>
                </a:lnTo>
                <a:lnTo>
                  <a:pt x="0" y="584"/>
                </a:lnTo>
                <a:lnTo>
                  <a:pt x="17" y="584"/>
                </a:lnTo>
                <a:lnTo>
                  <a:pt x="17" y="590"/>
                </a:lnTo>
                <a:close/>
                <a:moveTo>
                  <a:pt x="17" y="391"/>
                </a:moveTo>
                <a:lnTo>
                  <a:pt x="0" y="391"/>
                </a:lnTo>
                <a:lnTo>
                  <a:pt x="0" y="386"/>
                </a:lnTo>
                <a:lnTo>
                  <a:pt x="17" y="386"/>
                </a:lnTo>
                <a:lnTo>
                  <a:pt x="17" y="391"/>
                </a:lnTo>
                <a:close/>
                <a:moveTo>
                  <a:pt x="17" y="198"/>
                </a:moveTo>
                <a:lnTo>
                  <a:pt x="0" y="198"/>
                </a:lnTo>
                <a:lnTo>
                  <a:pt x="0" y="193"/>
                </a:lnTo>
                <a:lnTo>
                  <a:pt x="17" y="193"/>
                </a:lnTo>
                <a:lnTo>
                  <a:pt x="17" y="198"/>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20" name="Rectangle 56"/>
          <p:cNvSpPr>
            <a:spLocks noChangeArrowheads="1"/>
          </p:cNvSpPr>
          <p:nvPr/>
        </p:nvSpPr>
        <p:spPr bwMode="auto">
          <a:xfrm>
            <a:off x="3173413" y="5033963"/>
            <a:ext cx="8461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ZODIAC AEROSPACE</a:t>
            </a:r>
            <a:endParaRPr kumimoji="0" lang="fr-FR" sz="1800" b="0" i="0" u="none" strike="noStrike" cap="none" normalizeH="0" baseline="0" smtClean="0">
              <a:ln>
                <a:noFill/>
              </a:ln>
              <a:solidFill>
                <a:schemeClr val="tx1"/>
              </a:solidFill>
              <a:effectLst/>
              <a:latin typeface="Arial" pitchFamily="34" charset="0"/>
            </a:endParaRPr>
          </a:p>
        </p:txBody>
      </p:sp>
      <p:sp>
        <p:nvSpPr>
          <p:cNvPr id="36921" name="Rectangle 57"/>
          <p:cNvSpPr>
            <a:spLocks noChangeArrowheads="1"/>
          </p:cNvSpPr>
          <p:nvPr/>
        </p:nvSpPr>
        <p:spPr bwMode="auto">
          <a:xfrm>
            <a:off x="2786063" y="4727575"/>
            <a:ext cx="12509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SNECMA PROPULSION SOLIDE</a:t>
            </a:r>
            <a:endParaRPr kumimoji="0" lang="fr-FR" sz="1800" b="0" i="0" u="none" strike="noStrike" cap="none" normalizeH="0" baseline="0" smtClean="0">
              <a:ln>
                <a:noFill/>
              </a:ln>
              <a:solidFill>
                <a:schemeClr val="tx1"/>
              </a:solidFill>
              <a:effectLst/>
              <a:latin typeface="Arial" pitchFamily="34" charset="0"/>
            </a:endParaRPr>
          </a:p>
        </p:txBody>
      </p:sp>
      <p:sp>
        <p:nvSpPr>
          <p:cNvPr id="36922" name="Rectangle 58"/>
          <p:cNvSpPr>
            <a:spLocks noChangeArrowheads="1"/>
          </p:cNvSpPr>
          <p:nvPr/>
        </p:nvSpPr>
        <p:spPr bwMode="auto">
          <a:xfrm>
            <a:off x="3281363" y="4421188"/>
            <a:ext cx="7477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BAE SYSTEMS PLC</a:t>
            </a:r>
            <a:endParaRPr kumimoji="0" lang="fr-FR" sz="1800" b="0" i="0" u="none" strike="noStrike" cap="none" normalizeH="0" baseline="0" smtClean="0">
              <a:ln>
                <a:noFill/>
              </a:ln>
              <a:solidFill>
                <a:schemeClr val="tx1"/>
              </a:solidFill>
              <a:effectLst/>
              <a:latin typeface="Arial" pitchFamily="34" charset="0"/>
            </a:endParaRPr>
          </a:p>
        </p:txBody>
      </p:sp>
      <p:sp>
        <p:nvSpPr>
          <p:cNvPr id="36923" name="Rectangle 59"/>
          <p:cNvSpPr>
            <a:spLocks noChangeArrowheads="1"/>
          </p:cNvSpPr>
          <p:nvPr/>
        </p:nvSpPr>
        <p:spPr bwMode="auto">
          <a:xfrm>
            <a:off x="2066925" y="4106863"/>
            <a:ext cx="19716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MARSHALL OF CAMBRIDGE AEROSPACE LIMITED</a:t>
            </a:r>
            <a:endParaRPr kumimoji="0" lang="fr-FR" sz="1800" b="0" i="0" u="none" strike="noStrike" cap="none" normalizeH="0" baseline="0" smtClean="0">
              <a:ln>
                <a:noFill/>
              </a:ln>
              <a:solidFill>
                <a:schemeClr val="tx1"/>
              </a:solidFill>
              <a:effectLst/>
              <a:latin typeface="Arial" pitchFamily="34" charset="0"/>
            </a:endParaRPr>
          </a:p>
        </p:txBody>
      </p:sp>
      <p:sp>
        <p:nvSpPr>
          <p:cNvPr id="36924" name="Rectangle 60"/>
          <p:cNvSpPr>
            <a:spLocks noChangeArrowheads="1"/>
          </p:cNvSpPr>
          <p:nvPr/>
        </p:nvSpPr>
        <p:spPr bwMode="auto">
          <a:xfrm>
            <a:off x="2984500" y="3800475"/>
            <a:ext cx="10525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ROLLSROYCE GROUP PLC</a:t>
            </a:r>
            <a:endParaRPr kumimoji="0" lang="fr-FR" sz="1800" b="0" i="0" u="none" strike="noStrike" cap="none" normalizeH="0" baseline="0" smtClean="0">
              <a:ln>
                <a:noFill/>
              </a:ln>
              <a:solidFill>
                <a:schemeClr val="tx1"/>
              </a:solidFill>
              <a:effectLst/>
              <a:latin typeface="Arial" pitchFamily="34" charset="0"/>
            </a:endParaRPr>
          </a:p>
        </p:txBody>
      </p:sp>
      <p:pic>
        <p:nvPicPr>
          <p:cNvPr id="36934" name="Picture 70"/>
          <p:cNvPicPr>
            <a:picLocks noChangeAspect="1" noChangeArrowheads="1"/>
          </p:cNvPicPr>
          <p:nvPr/>
        </p:nvPicPr>
        <p:blipFill>
          <a:blip r:embed="rId11" cstate="print"/>
          <a:srcRect/>
          <a:stretch>
            <a:fillRect/>
          </a:stretch>
        </p:blipFill>
        <p:spPr bwMode="auto">
          <a:xfrm>
            <a:off x="4046538" y="1333500"/>
            <a:ext cx="2062163" cy="1628775"/>
          </a:xfrm>
          <a:prstGeom prst="rect">
            <a:avLst/>
          </a:prstGeom>
          <a:noFill/>
          <a:ln w="9525">
            <a:noFill/>
            <a:miter lim="800000"/>
            <a:headEnd/>
            <a:tailEnd/>
          </a:ln>
        </p:spPr>
      </p:pic>
      <p:pic>
        <p:nvPicPr>
          <p:cNvPr id="36935" name="Picture 71"/>
          <p:cNvPicPr>
            <a:picLocks noChangeAspect="1" noChangeArrowheads="1"/>
          </p:cNvPicPr>
          <p:nvPr/>
        </p:nvPicPr>
        <p:blipFill>
          <a:blip r:embed="rId12" cstate="print"/>
          <a:srcRect/>
          <a:stretch>
            <a:fillRect/>
          </a:stretch>
        </p:blipFill>
        <p:spPr bwMode="auto">
          <a:xfrm>
            <a:off x="4046538" y="1333500"/>
            <a:ext cx="2062163" cy="1628775"/>
          </a:xfrm>
          <a:prstGeom prst="rect">
            <a:avLst/>
          </a:prstGeom>
          <a:noFill/>
          <a:ln w="9525">
            <a:noFill/>
            <a:miter lim="800000"/>
            <a:headEnd/>
            <a:tailEnd/>
          </a:ln>
        </p:spPr>
      </p:pic>
      <p:sp>
        <p:nvSpPr>
          <p:cNvPr id="36936" name="Freeform 72"/>
          <p:cNvSpPr>
            <a:spLocks noEditPoints="1"/>
          </p:cNvSpPr>
          <p:nvPr/>
        </p:nvSpPr>
        <p:spPr bwMode="auto">
          <a:xfrm>
            <a:off x="4037013" y="1350962"/>
            <a:ext cx="36513" cy="1601788"/>
          </a:xfrm>
          <a:custGeom>
            <a:avLst/>
            <a:gdLst/>
            <a:ahLst/>
            <a:cxnLst>
              <a:cxn ang="0">
                <a:pos x="23" y="1009"/>
              </a:cxn>
              <a:cxn ang="0">
                <a:pos x="0" y="1009"/>
              </a:cxn>
              <a:cxn ang="0">
                <a:pos x="0" y="1004"/>
              </a:cxn>
              <a:cxn ang="0">
                <a:pos x="23" y="1004"/>
              </a:cxn>
              <a:cxn ang="0">
                <a:pos x="23" y="1009"/>
              </a:cxn>
              <a:cxn ang="0">
                <a:pos x="23" y="805"/>
              </a:cxn>
              <a:cxn ang="0">
                <a:pos x="0" y="805"/>
              </a:cxn>
              <a:cxn ang="0">
                <a:pos x="0" y="800"/>
              </a:cxn>
              <a:cxn ang="0">
                <a:pos x="23" y="800"/>
              </a:cxn>
              <a:cxn ang="0">
                <a:pos x="23" y="805"/>
              </a:cxn>
              <a:cxn ang="0">
                <a:pos x="23" y="607"/>
              </a:cxn>
              <a:cxn ang="0">
                <a:pos x="0" y="607"/>
              </a:cxn>
              <a:cxn ang="0">
                <a:pos x="0" y="601"/>
              </a:cxn>
              <a:cxn ang="0">
                <a:pos x="23" y="601"/>
              </a:cxn>
              <a:cxn ang="0">
                <a:pos x="23" y="607"/>
              </a:cxn>
              <a:cxn ang="0">
                <a:pos x="23" y="403"/>
              </a:cxn>
              <a:cxn ang="0">
                <a:pos x="0" y="403"/>
              </a:cxn>
              <a:cxn ang="0">
                <a:pos x="0" y="397"/>
              </a:cxn>
              <a:cxn ang="0">
                <a:pos x="23" y="397"/>
              </a:cxn>
              <a:cxn ang="0">
                <a:pos x="23" y="403"/>
              </a:cxn>
              <a:cxn ang="0">
                <a:pos x="23" y="204"/>
              </a:cxn>
              <a:cxn ang="0">
                <a:pos x="0" y="204"/>
              </a:cxn>
              <a:cxn ang="0">
                <a:pos x="0" y="199"/>
              </a:cxn>
              <a:cxn ang="0">
                <a:pos x="23" y="199"/>
              </a:cxn>
              <a:cxn ang="0">
                <a:pos x="23" y="204"/>
              </a:cxn>
              <a:cxn ang="0">
                <a:pos x="23" y="6"/>
              </a:cxn>
              <a:cxn ang="0">
                <a:pos x="0" y="6"/>
              </a:cxn>
              <a:cxn ang="0">
                <a:pos x="0" y="0"/>
              </a:cxn>
              <a:cxn ang="0">
                <a:pos x="23" y="0"/>
              </a:cxn>
              <a:cxn ang="0">
                <a:pos x="23" y="6"/>
              </a:cxn>
            </a:cxnLst>
            <a:rect l="0" t="0" r="r" b="b"/>
            <a:pathLst>
              <a:path w="23" h="1009">
                <a:moveTo>
                  <a:pt x="23" y="1009"/>
                </a:moveTo>
                <a:lnTo>
                  <a:pt x="0" y="1009"/>
                </a:lnTo>
                <a:lnTo>
                  <a:pt x="0" y="1004"/>
                </a:lnTo>
                <a:lnTo>
                  <a:pt x="23" y="1004"/>
                </a:lnTo>
                <a:lnTo>
                  <a:pt x="23" y="1009"/>
                </a:lnTo>
                <a:close/>
                <a:moveTo>
                  <a:pt x="23" y="805"/>
                </a:moveTo>
                <a:lnTo>
                  <a:pt x="0" y="805"/>
                </a:lnTo>
                <a:lnTo>
                  <a:pt x="0" y="800"/>
                </a:lnTo>
                <a:lnTo>
                  <a:pt x="23" y="800"/>
                </a:lnTo>
                <a:lnTo>
                  <a:pt x="23" y="805"/>
                </a:lnTo>
                <a:close/>
                <a:moveTo>
                  <a:pt x="23" y="607"/>
                </a:moveTo>
                <a:lnTo>
                  <a:pt x="0" y="607"/>
                </a:lnTo>
                <a:lnTo>
                  <a:pt x="0" y="601"/>
                </a:lnTo>
                <a:lnTo>
                  <a:pt x="23" y="601"/>
                </a:lnTo>
                <a:lnTo>
                  <a:pt x="23" y="607"/>
                </a:lnTo>
                <a:close/>
                <a:moveTo>
                  <a:pt x="23" y="403"/>
                </a:moveTo>
                <a:lnTo>
                  <a:pt x="0" y="403"/>
                </a:lnTo>
                <a:lnTo>
                  <a:pt x="0" y="397"/>
                </a:lnTo>
                <a:lnTo>
                  <a:pt x="23" y="397"/>
                </a:lnTo>
                <a:lnTo>
                  <a:pt x="23" y="403"/>
                </a:lnTo>
                <a:close/>
                <a:moveTo>
                  <a:pt x="23" y="204"/>
                </a:moveTo>
                <a:lnTo>
                  <a:pt x="0" y="204"/>
                </a:lnTo>
                <a:lnTo>
                  <a:pt x="0" y="199"/>
                </a:lnTo>
                <a:lnTo>
                  <a:pt x="23" y="199"/>
                </a:lnTo>
                <a:lnTo>
                  <a:pt x="23" y="204"/>
                </a:lnTo>
                <a:close/>
                <a:moveTo>
                  <a:pt x="23" y="6"/>
                </a:moveTo>
                <a:lnTo>
                  <a:pt x="0" y="6"/>
                </a:lnTo>
                <a:lnTo>
                  <a:pt x="0" y="0"/>
                </a:lnTo>
                <a:lnTo>
                  <a:pt x="23" y="0"/>
                </a:lnTo>
                <a:lnTo>
                  <a:pt x="23"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37" name="Rectangle 73"/>
          <p:cNvSpPr>
            <a:spLocks noChangeArrowheads="1"/>
          </p:cNvSpPr>
          <p:nvPr/>
        </p:nvSpPr>
        <p:spPr bwMode="auto">
          <a:xfrm>
            <a:off x="3173413" y="2727325"/>
            <a:ext cx="8461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ZODIAC AEROSPACE</a:t>
            </a:r>
            <a:endParaRPr kumimoji="0" lang="fr-FR" sz="1800" b="0" i="0" u="none" strike="noStrike" cap="none" normalizeH="0" baseline="0" smtClean="0">
              <a:ln>
                <a:noFill/>
              </a:ln>
              <a:solidFill>
                <a:schemeClr val="tx1"/>
              </a:solidFill>
              <a:effectLst/>
              <a:latin typeface="Arial" pitchFamily="34" charset="0"/>
            </a:endParaRPr>
          </a:p>
        </p:txBody>
      </p:sp>
      <p:sp>
        <p:nvSpPr>
          <p:cNvPr id="36938" name="Rectangle 74"/>
          <p:cNvSpPr>
            <a:spLocks noChangeArrowheads="1"/>
          </p:cNvSpPr>
          <p:nvPr/>
        </p:nvSpPr>
        <p:spPr bwMode="auto">
          <a:xfrm>
            <a:off x="2786063" y="2413000"/>
            <a:ext cx="12509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SNECMA PROPULSION SOLIDE</a:t>
            </a:r>
            <a:endParaRPr kumimoji="0" lang="fr-FR" sz="1800" b="0" i="0" u="none" strike="noStrike" cap="none" normalizeH="0" baseline="0" smtClean="0">
              <a:ln>
                <a:noFill/>
              </a:ln>
              <a:solidFill>
                <a:schemeClr val="tx1"/>
              </a:solidFill>
              <a:effectLst/>
              <a:latin typeface="Arial" pitchFamily="34" charset="0"/>
            </a:endParaRPr>
          </a:p>
        </p:txBody>
      </p:sp>
      <p:sp>
        <p:nvSpPr>
          <p:cNvPr id="36939" name="Rectangle 75"/>
          <p:cNvSpPr>
            <a:spLocks noChangeArrowheads="1"/>
          </p:cNvSpPr>
          <p:nvPr/>
        </p:nvSpPr>
        <p:spPr bwMode="auto">
          <a:xfrm>
            <a:off x="3273425" y="2089150"/>
            <a:ext cx="7477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BAE SYSTEMS PLC</a:t>
            </a:r>
            <a:endParaRPr kumimoji="0" lang="fr-FR" sz="1800" b="0" i="0" u="none" strike="noStrike" cap="none" normalizeH="0" baseline="0" smtClean="0">
              <a:ln>
                <a:noFill/>
              </a:ln>
              <a:solidFill>
                <a:schemeClr val="tx1"/>
              </a:solidFill>
              <a:effectLst/>
              <a:latin typeface="Arial" pitchFamily="34" charset="0"/>
            </a:endParaRPr>
          </a:p>
        </p:txBody>
      </p:sp>
      <p:sp>
        <p:nvSpPr>
          <p:cNvPr id="36940" name="Rectangle 76"/>
          <p:cNvSpPr>
            <a:spLocks noChangeArrowheads="1"/>
          </p:cNvSpPr>
          <p:nvPr/>
        </p:nvSpPr>
        <p:spPr bwMode="auto">
          <a:xfrm>
            <a:off x="2057400" y="1774825"/>
            <a:ext cx="19716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MARSHALL OF CAMBRIDGE AEROSPACE LIMITED</a:t>
            </a:r>
            <a:endParaRPr kumimoji="0" lang="fr-FR" sz="1800" b="0" i="0" u="none" strike="noStrike" cap="none" normalizeH="0" baseline="0" dirty="0" smtClean="0">
              <a:ln>
                <a:noFill/>
              </a:ln>
              <a:solidFill>
                <a:schemeClr val="tx1"/>
              </a:solidFill>
              <a:effectLst/>
              <a:latin typeface="Arial" pitchFamily="34" charset="0"/>
            </a:endParaRPr>
          </a:p>
        </p:txBody>
      </p:sp>
      <p:sp>
        <p:nvSpPr>
          <p:cNvPr id="36941" name="Rectangle 77"/>
          <p:cNvSpPr>
            <a:spLocks noChangeArrowheads="1"/>
          </p:cNvSpPr>
          <p:nvPr/>
        </p:nvSpPr>
        <p:spPr bwMode="auto">
          <a:xfrm>
            <a:off x="2984500" y="1449387"/>
            <a:ext cx="10525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ROLLSROYCE GROUP PLC</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Automobile</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endParaRPr lang="fr-FR" dirty="0" smtClean="0"/>
          </a:p>
          <a:p>
            <a:pPr lvl="1" indent="84138" algn="just"/>
            <a:r>
              <a:rPr lang="fr-FR" dirty="0" smtClean="0"/>
              <a:t>INTIER AUTOMOTIVE est un groupe autrichien, appartenant au géant MAGNA qui propose l’offre internationale la plus complète en termes de systèmes et d’habitacles. INTIER AUTOMOTIVE compte plus de 60 usines de fabrication et 13 centres de recherche dans 13 pays. Sa performance opérationnelle s’explique par l’application du juste à temps avec une rotation des actifs de 3,6 et une durée du cycle d’encaissement négative avec un nombre de jours de stock 3 fois inférieure aux constructeurs automobiles. </a:t>
            </a:r>
          </a:p>
          <a:p>
            <a:pPr lvl="1" indent="84138" algn="just"/>
            <a:endParaRPr lang="fr-FR" dirty="0" smtClean="0"/>
          </a:p>
          <a:p>
            <a:pPr lvl="1" indent="84138" algn="just"/>
            <a:r>
              <a:rPr lang="fr-FR" dirty="0" smtClean="0"/>
              <a:t>Le groupe allemand PORSCHE datant de 1934 lui, obtient les meilleurs résultats en termes de revenus et de croissance avec l’intégration du groupe VOLSKSWAGEN. </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36</a:t>
            </a:fld>
            <a:endParaRPr lang="en-US" dirty="0"/>
          </a:p>
        </p:txBody>
      </p:sp>
      <p:grpSp>
        <p:nvGrpSpPr>
          <p:cNvPr id="47" name="Groupe 46"/>
          <p:cNvGrpSpPr/>
          <p:nvPr/>
        </p:nvGrpSpPr>
        <p:grpSpPr>
          <a:xfrm>
            <a:off x="992188" y="4433886"/>
            <a:ext cx="1144588" cy="441326"/>
            <a:chOff x="992188" y="4776786"/>
            <a:chExt cx="1144588" cy="441326"/>
          </a:xfrm>
        </p:grpSpPr>
        <p:pic>
          <p:nvPicPr>
            <p:cNvPr id="48"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49"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0"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1"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2"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4" name="Groupe 53"/>
          <p:cNvGrpSpPr/>
          <p:nvPr/>
        </p:nvGrpSpPr>
        <p:grpSpPr>
          <a:xfrm>
            <a:off x="990600" y="1692275"/>
            <a:ext cx="919162" cy="1052513"/>
            <a:chOff x="990600" y="2035175"/>
            <a:chExt cx="919162" cy="1052513"/>
          </a:xfrm>
        </p:grpSpPr>
        <p:pic>
          <p:nvPicPr>
            <p:cNvPr id="55"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6"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7"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8"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59"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1"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2"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3"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4"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5"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6"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7895" name="Picture 7"/>
          <p:cNvPicPr>
            <a:picLocks noChangeAspect="1" noChangeArrowheads="1"/>
          </p:cNvPicPr>
          <p:nvPr/>
        </p:nvPicPr>
        <p:blipFill>
          <a:blip r:embed="rId9" cstate="print"/>
          <a:srcRect/>
          <a:stretch>
            <a:fillRect/>
          </a:stretch>
        </p:blipFill>
        <p:spPr bwMode="auto">
          <a:xfrm>
            <a:off x="3992562" y="3619500"/>
            <a:ext cx="1646238" cy="1557338"/>
          </a:xfrm>
          <a:prstGeom prst="rect">
            <a:avLst/>
          </a:prstGeom>
          <a:noFill/>
          <a:ln w="9525">
            <a:noFill/>
            <a:miter lim="800000"/>
            <a:headEnd/>
            <a:tailEnd/>
          </a:ln>
        </p:spPr>
      </p:pic>
      <p:pic>
        <p:nvPicPr>
          <p:cNvPr id="37896" name="Picture 8"/>
          <p:cNvPicPr>
            <a:picLocks noChangeAspect="1" noChangeArrowheads="1"/>
          </p:cNvPicPr>
          <p:nvPr/>
        </p:nvPicPr>
        <p:blipFill>
          <a:blip r:embed="rId10" cstate="print"/>
          <a:srcRect/>
          <a:stretch>
            <a:fillRect/>
          </a:stretch>
        </p:blipFill>
        <p:spPr bwMode="auto">
          <a:xfrm>
            <a:off x="3992562" y="3619500"/>
            <a:ext cx="1646238" cy="1557338"/>
          </a:xfrm>
          <a:prstGeom prst="rect">
            <a:avLst/>
          </a:prstGeom>
          <a:noFill/>
          <a:ln w="9525">
            <a:noFill/>
            <a:miter lim="800000"/>
            <a:headEnd/>
            <a:tailEnd/>
          </a:ln>
        </p:spPr>
      </p:pic>
      <p:sp>
        <p:nvSpPr>
          <p:cNvPr id="37897" name="Freeform 9"/>
          <p:cNvSpPr>
            <a:spLocks noEditPoints="1"/>
          </p:cNvSpPr>
          <p:nvPr/>
        </p:nvSpPr>
        <p:spPr bwMode="auto">
          <a:xfrm>
            <a:off x="3983037" y="3636962"/>
            <a:ext cx="26988" cy="1530350"/>
          </a:xfrm>
          <a:custGeom>
            <a:avLst/>
            <a:gdLst/>
            <a:ahLst/>
            <a:cxnLst>
              <a:cxn ang="0">
                <a:pos x="17" y="964"/>
              </a:cxn>
              <a:cxn ang="0">
                <a:pos x="0" y="964"/>
              </a:cxn>
              <a:cxn ang="0">
                <a:pos x="0" y="958"/>
              </a:cxn>
              <a:cxn ang="0">
                <a:pos x="17" y="958"/>
              </a:cxn>
              <a:cxn ang="0">
                <a:pos x="17" y="964"/>
              </a:cxn>
              <a:cxn ang="0">
                <a:pos x="17" y="766"/>
              </a:cxn>
              <a:cxn ang="0">
                <a:pos x="0" y="766"/>
              </a:cxn>
              <a:cxn ang="0">
                <a:pos x="0" y="760"/>
              </a:cxn>
              <a:cxn ang="0">
                <a:pos x="17" y="760"/>
              </a:cxn>
              <a:cxn ang="0">
                <a:pos x="17" y="766"/>
              </a:cxn>
              <a:cxn ang="0">
                <a:pos x="17" y="573"/>
              </a:cxn>
              <a:cxn ang="0">
                <a:pos x="0" y="573"/>
              </a:cxn>
              <a:cxn ang="0">
                <a:pos x="0" y="567"/>
              </a:cxn>
              <a:cxn ang="0">
                <a:pos x="17" y="567"/>
              </a:cxn>
              <a:cxn ang="0">
                <a:pos x="17" y="573"/>
              </a:cxn>
              <a:cxn ang="0">
                <a:pos x="17" y="380"/>
              </a:cxn>
              <a:cxn ang="0">
                <a:pos x="0" y="380"/>
              </a:cxn>
              <a:cxn ang="0">
                <a:pos x="0" y="375"/>
              </a:cxn>
              <a:cxn ang="0">
                <a:pos x="17" y="375"/>
              </a:cxn>
              <a:cxn ang="0">
                <a:pos x="17" y="380"/>
              </a:cxn>
              <a:cxn ang="0">
                <a:pos x="17" y="187"/>
              </a:cxn>
              <a:cxn ang="0">
                <a:pos x="0" y="187"/>
              </a:cxn>
              <a:cxn ang="0">
                <a:pos x="0" y="182"/>
              </a:cxn>
              <a:cxn ang="0">
                <a:pos x="17" y="182"/>
              </a:cxn>
              <a:cxn ang="0">
                <a:pos x="17" y="187"/>
              </a:cxn>
              <a:cxn ang="0">
                <a:pos x="17" y="6"/>
              </a:cxn>
              <a:cxn ang="0">
                <a:pos x="0" y="6"/>
              </a:cxn>
              <a:cxn ang="0">
                <a:pos x="0" y="0"/>
              </a:cxn>
              <a:cxn ang="0">
                <a:pos x="17" y="0"/>
              </a:cxn>
              <a:cxn ang="0">
                <a:pos x="17" y="6"/>
              </a:cxn>
            </a:cxnLst>
            <a:rect l="0" t="0" r="r" b="b"/>
            <a:pathLst>
              <a:path w="17" h="964">
                <a:moveTo>
                  <a:pt x="17" y="964"/>
                </a:moveTo>
                <a:lnTo>
                  <a:pt x="0" y="964"/>
                </a:lnTo>
                <a:lnTo>
                  <a:pt x="0" y="958"/>
                </a:lnTo>
                <a:lnTo>
                  <a:pt x="17" y="958"/>
                </a:lnTo>
                <a:lnTo>
                  <a:pt x="17" y="964"/>
                </a:lnTo>
                <a:close/>
                <a:moveTo>
                  <a:pt x="17" y="766"/>
                </a:moveTo>
                <a:lnTo>
                  <a:pt x="0" y="766"/>
                </a:lnTo>
                <a:lnTo>
                  <a:pt x="0" y="760"/>
                </a:lnTo>
                <a:lnTo>
                  <a:pt x="17" y="760"/>
                </a:lnTo>
                <a:lnTo>
                  <a:pt x="17" y="766"/>
                </a:lnTo>
                <a:close/>
                <a:moveTo>
                  <a:pt x="17" y="573"/>
                </a:moveTo>
                <a:lnTo>
                  <a:pt x="0" y="573"/>
                </a:lnTo>
                <a:lnTo>
                  <a:pt x="0" y="567"/>
                </a:lnTo>
                <a:lnTo>
                  <a:pt x="17" y="567"/>
                </a:lnTo>
                <a:lnTo>
                  <a:pt x="17" y="573"/>
                </a:lnTo>
                <a:close/>
                <a:moveTo>
                  <a:pt x="17" y="380"/>
                </a:moveTo>
                <a:lnTo>
                  <a:pt x="0" y="380"/>
                </a:lnTo>
                <a:lnTo>
                  <a:pt x="0" y="375"/>
                </a:lnTo>
                <a:lnTo>
                  <a:pt x="17" y="375"/>
                </a:lnTo>
                <a:lnTo>
                  <a:pt x="17" y="380"/>
                </a:lnTo>
                <a:close/>
                <a:moveTo>
                  <a:pt x="17" y="187"/>
                </a:moveTo>
                <a:lnTo>
                  <a:pt x="0" y="187"/>
                </a:lnTo>
                <a:lnTo>
                  <a:pt x="0" y="182"/>
                </a:lnTo>
                <a:lnTo>
                  <a:pt x="17" y="182"/>
                </a:lnTo>
                <a:lnTo>
                  <a:pt x="17" y="187"/>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98" name="Rectangle 10"/>
          <p:cNvSpPr>
            <a:spLocks noChangeArrowheads="1"/>
          </p:cNvSpPr>
          <p:nvPr/>
        </p:nvSpPr>
        <p:spPr bwMode="auto">
          <a:xfrm>
            <a:off x="3560762" y="4951412"/>
            <a:ext cx="4048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GKN PLC</a:t>
            </a:r>
            <a:endParaRPr kumimoji="0" lang="fr-FR" sz="1800" b="0" i="0" u="none" strike="noStrike" cap="none" normalizeH="0" baseline="0" smtClean="0">
              <a:ln>
                <a:noFill/>
              </a:ln>
              <a:solidFill>
                <a:schemeClr val="tx1"/>
              </a:solidFill>
              <a:effectLst/>
              <a:latin typeface="Arial" pitchFamily="34" charset="0"/>
            </a:endParaRPr>
          </a:p>
        </p:txBody>
      </p:sp>
      <p:sp>
        <p:nvSpPr>
          <p:cNvPr id="37899" name="Rectangle 11"/>
          <p:cNvSpPr>
            <a:spLocks noChangeArrowheads="1"/>
          </p:cNvSpPr>
          <p:nvPr/>
        </p:nvSpPr>
        <p:spPr bwMode="auto">
          <a:xfrm>
            <a:off x="3200399" y="4645025"/>
            <a:ext cx="7651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VOLKSWAGEN AG</a:t>
            </a:r>
            <a:endParaRPr kumimoji="0" lang="fr-FR" sz="1800" b="0" i="0" u="none" strike="noStrike" cap="none" normalizeH="0" baseline="0" smtClean="0">
              <a:ln>
                <a:noFill/>
              </a:ln>
              <a:solidFill>
                <a:schemeClr val="tx1"/>
              </a:solidFill>
              <a:effectLst/>
              <a:latin typeface="Arial" pitchFamily="34" charset="0"/>
            </a:endParaRPr>
          </a:p>
        </p:txBody>
      </p:sp>
      <p:sp>
        <p:nvSpPr>
          <p:cNvPr id="37900" name="Rectangle 12"/>
          <p:cNvSpPr>
            <a:spLocks noChangeArrowheads="1"/>
          </p:cNvSpPr>
          <p:nvPr/>
        </p:nvSpPr>
        <p:spPr bwMode="auto">
          <a:xfrm>
            <a:off x="3560762" y="4338637"/>
            <a:ext cx="3952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AUDI AG</a:t>
            </a:r>
            <a:endParaRPr kumimoji="0" lang="fr-FR" sz="1800" b="0" i="0" u="none" strike="noStrike" cap="none" normalizeH="0" baseline="0" smtClean="0">
              <a:ln>
                <a:noFill/>
              </a:ln>
              <a:solidFill>
                <a:schemeClr val="tx1"/>
              </a:solidFill>
              <a:effectLst/>
              <a:latin typeface="Arial" pitchFamily="34" charset="0"/>
            </a:endParaRPr>
          </a:p>
        </p:txBody>
      </p:sp>
      <p:sp>
        <p:nvSpPr>
          <p:cNvPr id="37901" name="Rectangle 13"/>
          <p:cNvSpPr>
            <a:spLocks noChangeArrowheads="1"/>
          </p:cNvSpPr>
          <p:nvPr/>
        </p:nvSpPr>
        <p:spPr bwMode="auto">
          <a:xfrm>
            <a:off x="2506662" y="4041775"/>
            <a:ext cx="14589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PORSCHE AUTOMOBIL HOLDING SE</a:t>
            </a:r>
            <a:endParaRPr kumimoji="0" lang="fr-FR" sz="1800" b="0" i="0" u="none" strike="noStrike" cap="none" normalizeH="0" baseline="0" smtClean="0">
              <a:ln>
                <a:noFill/>
              </a:ln>
              <a:solidFill>
                <a:schemeClr val="tx1"/>
              </a:solidFill>
              <a:effectLst/>
              <a:latin typeface="Arial" pitchFamily="34" charset="0"/>
            </a:endParaRPr>
          </a:p>
        </p:txBody>
      </p:sp>
      <p:sp>
        <p:nvSpPr>
          <p:cNvPr id="37902" name="Rectangle 14"/>
          <p:cNvSpPr>
            <a:spLocks noChangeArrowheads="1"/>
          </p:cNvSpPr>
          <p:nvPr/>
        </p:nvSpPr>
        <p:spPr bwMode="auto">
          <a:xfrm>
            <a:off x="2300287" y="3735387"/>
            <a:ext cx="16652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INTIER AUTOMOTIVE INTERIORS LIMITED</a:t>
            </a:r>
            <a:endParaRPr kumimoji="0" lang="fr-FR" sz="1800" b="0" i="0" u="none" strike="noStrike" cap="none" normalizeH="0" baseline="0" smtClean="0">
              <a:ln>
                <a:noFill/>
              </a:ln>
              <a:solidFill>
                <a:schemeClr val="tx1"/>
              </a:solidFill>
              <a:effectLst/>
              <a:latin typeface="Arial" pitchFamily="34" charset="0"/>
            </a:endParaRPr>
          </a:p>
        </p:txBody>
      </p:sp>
      <p:pic>
        <p:nvPicPr>
          <p:cNvPr id="37912" name="Picture 24"/>
          <p:cNvPicPr>
            <a:picLocks noChangeAspect="1" noChangeArrowheads="1"/>
          </p:cNvPicPr>
          <p:nvPr/>
        </p:nvPicPr>
        <p:blipFill>
          <a:blip r:embed="rId11" cstate="print"/>
          <a:srcRect/>
          <a:stretch>
            <a:fillRect/>
          </a:stretch>
        </p:blipFill>
        <p:spPr bwMode="auto">
          <a:xfrm>
            <a:off x="3957637" y="1339850"/>
            <a:ext cx="2062163" cy="1593850"/>
          </a:xfrm>
          <a:prstGeom prst="rect">
            <a:avLst/>
          </a:prstGeom>
          <a:noFill/>
          <a:ln w="9525">
            <a:noFill/>
            <a:miter lim="800000"/>
            <a:headEnd/>
            <a:tailEnd/>
          </a:ln>
        </p:spPr>
      </p:pic>
      <p:pic>
        <p:nvPicPr>
          <p:cNvPr id="37913" name="Picture 25"/>
          <p:cNvPicPr>
            <a:picLocks noChangeAspect="1" noChangeArrowheads="1"/>
          </p:cNvPicPr>
          <p:nvPr/>
        </p:nvPicPr>
        <p:blipFill>
          <a:blip r:embed="rId12" cstate="print"/>
          <a:srcRect/>
          <a:stretch>
            <a:fillRect/>
          </a:stretch>
        </p:blipFill>
        <p:spPr bwMode="auto">
          <a:xfrm>
            <a:off x="3957637" y="1339850"/>
            <a:ext cx="2062163" cy="1593850"/>
          </a:xfrm>
          <a:prstGeom prst="rect">
            <a:avLst/>
          </a:prstGeom>
          <a:noFill/>
          <a:ln w="9525">
            <a:noFill/>
            <a:miter lim="800000"/>
            <a:headEnd/>
            <a:tailEnd/>
          </a:ln>
        </p:spPr>
      </p:pic>
      <p:sp>
        <p:nvSpPr>
          <p:cNvPr id="37914" name="Freeform 26"/>
          <p:cNvSpPr>
            <a:spLocks noEditPoints="1"/>
          </p:cNvSpPr>
          <p:nvPr/>
        </p:nvSpPr>
        <p:spPr bwMode="auto">
          <a:xfrm>
            <a:off x="3948112" y="135890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15" name="Rectangle 27"/>
          <p:cNvSpPr>
            <a:spLocks noChangeArrowheads="1"/>
          </p:cNvSpPr>
          <p:nvPr/>
        </p:nvSpPr>
        <p:spPr bwMode="auto">
          <a:xfrm>
            <a:off x="3535362" y="2708275"/>
            <a:ext cx="4048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GKN PLC</a:t>
            </a:r>
            <a:endParaRPr kumimoji="0" lang="fr-FR" sz="1800" b="0" i="0" u="none" strike="noStrike" cap="none" normalizeH="0" baseline="0" smtClean="0">
              <a:ln>
                <a:noFill/>
              </a:ln>
              <a:solidFill>
                <a:schemeClr val="tx1"/>
              </a:solidFill>
              <a:effectLst/>
              <a:latin typeface="Arial" pitchFamily="34" charset="0"/>
            </a:endParaRPr>
          </a:p>
        </p:txBody>
      </p:sp>
      <p:sp>
        <p:nvSpPr>
          <p:cNvPr id="37916" name="Rectangle 28"/>
          <p:cNvSpPr>
            <a:spLocks noChangeArrowheads="1"/>
          </p:cNvSpPr>
          <p:nvPr/>
        </p:nvSpPr>
        <p:spPr bwMode="auto">
          <a:xfrm>
            <a:off x="3174999" y="2392362"/>
            <a:ext cx="7651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VOLKSWAGEN AG</a:t>
            </a:r>
            <a:endParaRPr kumimoji="0" lang="fr-FR" sz="1800" b="0" i="0" u="none" strike="noStrike" cap="none" normalizeH="0" baseline="0" smtClean="0">
              <a:ln>
                <a:noFill/>
              </a:ln>
              <a:solidFill>
                <a:schemeClr val="tx1"/>
              </a:solidFill>
              <a:effectLst/>
              <a:latin typeface="Arial" pitchFamily="34" charset="0"/>
            </a:endParaRPr>
          </a:p>
        </p:txBody>
      </p:sp>
      <p:sp>
        <p:nvSpPr>
          <p:cNvPr id="37917" name="Rectangle 29"/>
          <p:cNvSpPr>
            <a:spLocks noChangeArrowheads="1"/>
          </p:cNvSpPr>
          <p:nvPr/>
        </p:nvSpPr>
        <p:spPr bwMode="auto">
          <a:xfrm>
            <a:off x="3535362" y="2087562"/>
            <a:ext cx="3952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AUDI AG</a:t>
            </a:r>
            <a:endParaRPr kumimoji="0" lang="fr-FR" sz="1800" b="0" i="0" u="none" strike="noStrike" cap="none" normalizeH="0" baseline="0" smtClean="0">
              <a:ln>
                <a:noFill/>
              </a:ln>
              <a:solidFill>
                <a:schemeClr val="tx1"/>
              </a:solidFill>
              <a:effectLst/>
              <a:latin typeface="Arial" pitchFamily="34" charset="0"/>
            </a:endParaRPr>
          </a:p>
        </p:txBody>
      </p:sp>
      <p:sp>
        <p:nvSpPr>
          <p:cNvPr id="37918" name="Rectangle 30"/>
          <p:cNvSpPr>
            <a:spLocks noChangeArrowheads="1"/>
          </p:cNvSpPr>
          <p:nvPr/>
        </p:nvSpPr>
        <p:spPr bwMode="auto">
          <a:xfrm>
            <a:off x="2481262" y="1771650"/>
            <a:ext cx="14589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PORSCHE AUTOMOBIL HOLDING SE</a:t>
            </a:r>
            <a:endParaRPr kumimoji="0" lang="fr-FR" sz="1800" b="0" i="0" u="none" strike="noStrike" cap="none" normalizeH="0" baseline="0" smtClean="0">
              <a:ln>
                <a:noFill/>
              </a:ln>
              <a:solidFill>
                <a:schemeClr val="tx1"/>
              </a:solidFill>
              <a:effectLst/>
              <a:latin typeface="Arial" pitchFamily="34" charset="0"/>
            </a:endParaRPr>
          </a:p>
        </p:txBody>
      </p:sp>
      <p:sp>
        <p:nvSpPr>
          <p:cNvPr id="37919" name="Rectangle 31"/>
          <p:cNvSpPr>
            <a:spLocks noChangeArrowheads="1"/>
          </p:cNvSpPr>
          <p:nvPr/>
        </p:nvSpPr>
        <p:spPr bwMode="auto">
          <a:xfrm>
            <a:off x="2265362" y="1457325"/>
            <a:ext cx="16652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INTIER AUTOMOTIVE INTERIORS LIMITED</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Machines et équipements</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37</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1143" name="Rectangle 7"/>
          <p:cNvSpPr>
            <a:spLocks noChangeArrowheads="1"/>
          </p:cNvSpPr>
          <p:nvPr/>
        </p:nvSpPr>
        <p:spPr bwMode="auto">
          <a:xfrm>
            <a:off x="795338" y="3933825"/>
            <a:ext cx="5337175" cy="3032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7313" algn="just"/>
            <a:endParaRPr lang="fr-FR" dirty="0" smtClean="0"/>
          </a:p>
          <a:p>
            <a:pPr lvl="1" indent="87313" algn="just"/>
            <a:r>
              <a:rPr lang="fr-FR" dirty="0" smtClean="0"/>
              <a:t>L’entreprise finlandaise KONE née en 1910 présente les résultats les plus équilibrés en tenant compte de l’ensemble des attributs de performance. Spécialisée dans les ascenseurs et les solutions de levage, KONE effectue des alliances avec des acteurs existants pour s’implanter dans des pays à croissance rapide tels que la Chine, l’Inde, la Russie et le Moyen-Orient. Ceci confère une meilleure maîtrise des actifs avec un nombre de jours de stock inférieur à 10 jours, un rendement des actifs proche de 100 % et un taux de marge de 10 %, les meilleurs résultats du secteur.</a:t>
            </a:r>
          </a:p>
          <a:p>
            <a:pPr lvl="1" indent="87313" algn="just"/>
            <a:endParaRPr lang="fr-FR" dirty="0" smtClean="0"/>
          </a:p>
          <a:p>
            <a:pPr lvl="1" indent="87313" algn="just"/>
            <a:r>
              <a:rPr lang="fr-FR" dirty="0" smtClean="0"/>
              <a:t>Le groupe autrichien A-TEC INDUSTRIES spécialisé dans l'ingénierie de production et la fabrication de machines-outils pour la métallurgie obtient un taux de croissance de 23 %, grâce à une expansion rapide et des acquisitions sélectives sur ses marchés.</a:t>
            </a:r>
          </a:p>
          <a:p>
            <a:pPr lvl="0" indent="87313" algn="just"/>
            <a:endParaRPr lang="fr-FR" dirty="0" smtClean="0"/>
          </a:p>
          <a:p>
            <a:pPr algn="just"/>
            <a:endParaRPr lang="fr-FR" dirty="0"/>
          </a:p>
        </p:txBody>
      </p:sp>
      <p:grpSp>
        <p:nvGrpSpPr>
          <p:cNvPr id="47" name="Groupe 46"/>
          <p:cNvGrpSpPr/>
          <p:nvPr/>
        </p:nvGrpSpPr>
        <p:grpSpPr>
          <a:xfrm>
            <a:off x="992188" y="4457699"/>
            <a:ext cx="1144588" cy="441326"/>
            <a:chOff x="992188" y="4776786"/>
            <a:chExt cx="1144588" cy="441326"/>
          </a:xfrm>
        </p:grpSpPr>
        <p:pic>
          <p:nvPicPr>
            <p:cNvPr id="48"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49"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0"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1"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2"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Gestion financière</a:t>
              </a:r>
              <a:endParaRPr kumimoji="0" lang="fr-FR" sz="1800" b="0" i="0" u="none" strike="noStrike" cap="none" normalizeH="0" baseline="0" dirty="0" smtClean="0">
                <a:ln>
                  <a:noFill/>
                </a:ln>
                <a:solidFill>
                  <a:schemeClr val="tx1"/>
                </a:solidFill>
                <a:effectLst/>
                <a:latin typeface="Arial" pitchFamily="34" charset="0"/>
              </a:endParaRPr>
            </a:p>
          </p:txBody>
        </p:sp>
      </p:grpSp>
      <p:grpSp>
        <p:nvGrpSpPr>
          <p:cNvPr id="54" name="Groupe 53"/>
          <p:cNvGrpSpPr/>
          <p:nvPr/>
        </p:nvGrpSpPr>
        <p:grpSpPr>
          <a:xfrm>
            <a:off x="990600" y="1716088"/>
            <a:ext cx="919162" cy="1052513"/>
            <a:chOff x="990600" y="2035175"/>
            <a:chExt cx="919162" cy="1052513"/>
          </a:xfrm>
        </p:grpSpPr>
        <p:pic>
          <p:nvPicPr>
            <p:cNvPr id="55"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6"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7"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8"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59"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1"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2"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3"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4"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5"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6"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5893" name="Picture 53"/>
          <p:cNvPicPr>
            <a:picLocks noChangeAspect="1" noChangeArrowheads="1"/>
          </p:cNvPicPr>
          <p:nvPr/>
        </p:nvPicPr>
        <p:blipFill>
          <a:blip r:embed="rId9" cstate="print"/>
          <a:srcRect/>
          <a:stretch>
            <a:fillRect/>
          </a:stretch>
        </p:blipFill>
        <p:spPr bwMode="auto">
          <a:xfrm>
            <a:off x="3814763" y="3490913"/>
            <a:ext cx="1682750" cy="1557338"/>
          </a:xfrm>
          <a:prstGeom prst="rect">
            <a:avLst/>
          </a:prstGeom>
          <a:noFill/>
          <a:ln w="9525">
            <a:noFill/>
            <a:miter lim="800000"/>
            <a:headEnd/>
            <a:tailEnd/>
          </a:ln>
        </p:spPr>
      </p:pic>
      <p:pic>
        <p:nvPicPr>
          <p:cNvPr id="35894" name="Picture 54"/>
          <p:cNvPicPr>
            <a:picLocks noChangeAspect="1" noChangeArrowheads="1"/>
          </p:cNvPicPr>
          <p:nvPr/>
        </p:nvPicPr>
        <p:blipFill>
          <a:blip r:embed="rId10" cstate="print"/>
          <a:srcRect/>
          <a:stretch>
            <a:fillRect/>
          </a:stretch>
        </p:blipFill>
        <p:spPr bwMode="auto">
          <a:xfrm>
            <a:off x="3814763" y="3490913"/>
            <a:ext cx="1682750" cy="1557338"/>
          </a:xfrm>
          <a:prstGeom prst="rect">
            <a:avLst/>
          </a:prstGeom>
          <a:noFill/>
          <a:ln w="9525">
            <a:noFill/>
            <a:miter lim="800000"/>
            <a:headEnd/>
            <a:tailEnd/>
          </a:ln>
        </p:spPr>
      </p:pic>
      <p:sp>
        <p:nvSpPr>
          <p:cNvPr id="35895" name="Freeform 55"/>
          <p:cNvSpPr>
            <a:spLocks noEditPoints="1"/>
          </p:cNvSpPr>
          <p:nvPr/>
        </p:nvSpPr>
        <p:spPr bwMode="auto">
          <a:xfrm>
            <a:off x="3805238" y="3508375"/>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96" name="Rectangle 56"/>
          <p:cNvSpPr>
            <a:spLocks noChangeArrowheads="1"/>
          </p:cNvSpPr>
          <p:nvPr/>
        </p:nvSpPr>
        <p:spPr bwMode="auto">
          <a:xfrm>
            <a:off x="3059113" y="4822825"/>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ATLAS COPCO AB</a:t>
            </a:r>
            <a:endParaRPr kumimoji="0" lang="fr-FR" sz="1800" b="0" i="0" u="none" strike="noStrike" cap="none" normalizeH="0" baseline="0" smtClean="0">
              <a:ln>
                <a:noFill/>
              </a:ln>
              <a:solidFill>
                <a:schemeClr val="tx1"/>
              </a:solidFill>
              <a:effectLst/>
              <a:latin typeface="Arial" pitchFamily="34" charset="0"/>
            </a:endParaRPr>
          </a:p>
        </p:txBody>
      </p:sp>
      <p:sp>
        <p:nvSpPr>
          <p:cNvPr id="35897" name="Rectangle 57"/>
          <p:cNvSpPr>
            <a:spLocks noChangeArrowheads="1"/>
          </p:cNvSpPr>
          <p:nvPr/>
        </p:nvSpPr>
        <p:spPr bwMode="auto">
          <a:xfrm>
            <a:off x="3032125" y="4516438"/>
            <a:ext cx="7556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WEIR GROUP PLC</a:t>
            </a:r>
            <a:endParaRPr kumimoji="0" lang="fr-FR" sz="1800" b="0" i="0" u="none" strike="noStrike" cap="none" normalizeH="0" baseline="0" smtClean="0">
              <a:ln>
                <a:noFill/>
              </a:ln>
              <a:solidFill>
                <a:schemeClr val="tx1"/>
              </a:solidFill>
              <a:effectLst/>
              <a:latin typeface="Arial" pitchFamily="34" charset="0"/>
            </a:endParaRPr>
          </a:p>
        </p:txBody>
      </p:sp>
      <p:sp>
        <p:nvSpPr>
          <p:cNvPr id="35898" name="Rectangle 58"/>
          <p:cNvSpPr>
            <a:spLocks noChangeArrowheads="1"/>
          </p:cNvSpPr>
          <p:nvPr/>
        </p:nvSpPr>
        <p:spPr bwMode="auto">
          <a:xfrm>
            <a:off x="3130550" y="4210050"/>
            <a:ext cx="6477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ALFA LAVAL AB</a:t>
            </a:r>
            <a:endParaRPr kumimoji="0" lang="fr-FR" sz="1800" b="0" i="0" u="none" strike="noStrike" cap="none" normalizeH="0" baseline="0" smtClean="0">
              <a:ln>
                <a:noFill/>
              </a:ln>
              <a:solidFill>
                <a:schemeClr val="tx1"/>
              </a:solidFill>
              <a:effectLst/>
              <a:latin typeface="Arial" pitchFamily="34" charset="0"/>
            </a:endParaRPr>
          </a:p>
        </p:txBody>
      </p:sp>
      <p:sp>
        <p:nvSpPr>
          <p:cNvPr id="35899" name="Rectangle 59"/>
          <p:cNvSpPr>
            <a:spLocks noChangeArrowheads="1"/>
          </p:cNvSpPr>
          <p:nvPr/>
        </p:nvSpPr>
        <p:spPr bwMode="auto">
          <a:xfrm>
            <a:off x="2895600" y="3913188"/>
            <a:ext cx="8826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ATEC INDUSTRIES AG</a:t>
            </a:r>
            <a:endParaRPr kumimoji="0" lang="fr-FR" sz="1800" b="0" i="0" u="none" strike="noStrike" cap="none" normalizeH="0" baseline="0" dirty="0" smtClean="0">
              <a:ln>
                <a:noFill/>
              </a:ln>
              <a:solidFill>
                <a:schemeClr val="tx1"/>
              </a:solidFill>
              <a:effectLst/>
              <a:latin typeface="Arial" pitchFamily="34" charset="0"/>
            </a:endParaRPr>
          </a:p>
        </p:txBody>
      </p:sp>
      <p:sp>
        <p:nvSpPr>
          <p:cNvPr id="35900" name="Rectangle 60"/>
          <p:cNvSpPr>
            <a:spLocks noChangeArrowheads="1"/>
          </p:cNvSpPr>
          <p:nvPr/>
        </p:nvSpPr>
        <p:spPr bwMode="auto">
          <a:xfrm>
            <a:off x="3346450" y="3606800"/>
            <a:ext cx="4413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KONE OYJ</a:t>
            </a:r>
            <a:endParaRPr kumimoji="0" lang="fr-FR" sz="1800" b="0" i="0" u="none" strike="noStrike" cap="none" normalizeH="0" baseline="0" smtClean="0">
              <a:ln>
                <a:noFill/>
              </a:ln>
              <a:solidFill>
                <a:schemeClr val="tx1"/>
              </a:solidFill>
              <a:effectLst/>
              <a:latin typeface="Arial" pitchFamily="34" charset="0"/>
            </a:endParaRPr>
          </a:p>
        </p:txBody>
      </p:sp>
      <p:pic>
        <p:nvPicPr>
          <p:cNvPr id="35910" name="Picture 70"/>
          <p:cNvPicPr>
            <a:picLocks noChangeAspect="1" noChangeArrowheads="1"/>
          </p:cNvPicPr>
          <p:nvPr/>
        </p:nvPicPr>
        <p:blipFill>
          <a:blip r:embed="rId11" cstate="print"/>
          <a:srcRect/>
          <a:stretch>
            <a:fillRect/>
          </a:stretch>
        </p:blipFill>
        <p:spPr bwMode="auto">
          <a:xfrm>
            <a:off x="3805238" y="1371600"/>
            <a:ext cx="2062163" cy="1593850"/>
          </a:xfrm>
          <a:prstGeom prst="rect">
            <a:avLst/>
          </a:prstGeom>
          <a:noFill/>
          <a:ln w="9525">
            <a:noFill/>
            <a:miter lim="800000"/>
            <a:headEnd/>
            <a:tailEnd/>
          </a:ln>
        </p:spPr>
      </p:pic>
      <p:pic>
        <p:nvPicPr>
          <p:cNvPr id="35911" name="Picture 71"/>
          <p:cNvPicPr>
            <a:picLocks noChangeAspect="1" noChangeArrowheads="1"/>
          </p:cNvPicPr>
          <p:nvPr/>
        </p:nvPicPr>
        <p:blipFill>
          <a:blip r:embed="rId12" cstate="print"/>
          <a:srcRect/>
          <a:stretch>
            <a:fillRect/>
          </a:stretch>
        </p:blipFill>
        <p:spPr bwMode="auto">
          <a:xfrm>
            <a:off x="3805238" y="1371600"/>
            <a:ext cx="2062163" cy="1593850"/>
          </a:xfrm>
          <a:prstGeom prst="rect">
            <a:avLst/>
          </a:prstGeom>
          <a:noFill/>
          <a:ln w="9525">
            <a:noFill/>
            <a:miter lim="800000"/>
            <a:headEnd/>
            <a:tailEnd/>
          </a:ln>
        </p:spPr>
      </p:pic>
      <p:sp>
        <p:nvSpPr>
          <p:cNvPr id="35912" name="Freeform 72"/>
          <p:cNvSpPr>
            <a:spLocks noEditPoints="1"/>
          </p:cNvSpPr>
          <p:nvPr/>
        </p:nvSpPr>
        <p:spPr bwMode="auto">
          <a:xfrm>
            <a:off x="3795713" y="13906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913" name="Rectangle 73"/>
          <p:cNvSpPr>
            <a:spLocks noChangeArrowheads="1"/>
          </p:cNvSpPr>
          <p:nvPr/>
        </p:nvSpPr>
        <p:spPr bwMode="auto">
          <a:xfrm>
            <a:off x="3049588" y="2740025"/>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ATLAS COPCO AB</a:t>
            </a:r>
            <a:endParaRPr kumimoji="0" lang="fr-FR" sz="1800" b="0" i="0" u="none" strike="noStrike" cap="none" normalizeH="0" baseline="0" smtClean="0">
              <a:ln>
                <a:noFill/>
              </a:ln>
              <a:solidFill>
                <a:schemeClr val="tx1"/>
              </a:solidFill>
              <a:effectLst/>
              <a:latin typeface="Arial" pitchFamily="34" charset="0"/>
            </a:endParaRPr>
          </a:p>
        </p:txBody>
      </p:sp>
      <p:sp>
        <p:nvSpPr>
          <p:cNvPr id="35914" name="Rectangle 74"/>
          <p:cNvSpPr>
            <a:spLocks noChangeArrowheads="1"/>
          </p:cNvSpPr>
          <p:nvPr/>
        </p:nvSpPr>
        <p:spPr bwMode="auto">
          <a:xfrm>
            <a:off x="3032125" y="2424112"/>
            <a:ext cx="7556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WEIR GROUP PLC</a:t>
            </a:r>
            <a:endParaRPr kumimoji="0" lang="fr-FR" sz="1800" b="0" i="0" u="none" strike="noStrike" cap="none" normalizeH="0" baseline="0" smtClean="0">
              <a:ln>
                <a:noFill/>
              </a:ln>
              <a:solidFill>
                <a:schemeClr val="tx1"/>
              </a:solidFill>
              <a:effectLst/>
              <a:latin typeface="Arial" pitchFamily="34" charset="0"/>
            </a:endParaRPr>
          </a:p>
        </p:txBody>
      </p:sp>
      <p:sp>
        <p:nvSpPr>
          <p:cNvPr id="35915" name="Rectangle 75"/>
          <p:cNvSpPr>
            <a:spLocks noChangeArrowheads="1"/>
          </p:cNvSpPr>
          <p:nvPr/>
        </p:nvSpPr>
        <p:spPr bwMode="auto">
          <a:xfrm>
            <a:off x="3130550" y="2119312"/>
            <a:ext cx="6477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ALFA LAVAL AB</a:t>
            </a:r>
            <a:endParaRPr kumimoji="0" lang="fr-FR" sz="1800" b="0" i="0" u="none" strike="noStrike" cap="none" normalizeH="0" baseline="0" smtClean="0">
              <a:ln>
                <a:noFill/>
              </a:ln>
              <a:solidFill>
                <a:schemeClr val="tx1"/>
              </a:solidFill>
              <a:effectLst/>
              <a:latin typeface="Arial" pitchFamily="34" charset="0"/>
            </a:endParaRPr>
          </a:p>
        </p:txBody>
      </p:sp>
      <p:sp>
        <p:nvSpPr>
          <p:cNvPr id="35916" name="Rectangle 76"/>
          <p:cNvSpPr>
            <a:spLocks noChangeArrowheads="1"/>
          </p:cNvSpPr>
          <p:nvPr/>
        </p:nvSpPr>
        <p:spPr bwMode="auto">
          <a:xfrm>
            <a:off x="2895600" y="1803400"/>
            <a:ext cx="8826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ATEC INDUSTRIES AG</a:t>
            </a:r>
            <a:endParaRPr kumimoji="0" lang="fr-FR" sz="1800" b="0" i="0" u="none" strike="noStrike" cap="none" normalizeH="0" baseline="0" smtClean="0">
              <a:ln>
                <a:noFill/>
              </a:ln>
              <a:solidFill>
                <a:schemeClr val="tx1"/>
              </a:solidFill>
              <a:effectLst/>
              <a:latin typeface="Arial" pitchFamily="34" charset="0"/>
            </a:endParaRPr>
          </a:p>
        </p:txBody>
      </p:sp>
      <p:sp>
        <p:nvSpPr>
          <p:cNvPr id="35917" name="Rectangle 77"/>
          <p:cNvSpPr>
            <a:spLocks noChangeArrowheads="1"/>
          </p:cNvSpPr>
          <p:nvPr/>
        </p:nvSpPr>
        <p:spPr bwMode="auto">
          <a:xfrm>
            <a:off x="3336925" y="1489075"/>
            <a:ext cx="4413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KONE OYJ</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Métallurgie</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algn="just"/>
            <a:endParaRPr lang="fr-FR" dirty="0" smtClean="0"/>
          </a:p>
          <a:p>
            <a:pPr lvl="1" algn="just"/>
            <a:endParaRPr lang="fr-FR" dirty="0" smtClean="0"/>
          </a:p>
          <a:p>
            <a:pPr lvl="1" indent="87313" algn="just"/>
            <a:r>
              <a:rPr lang="fr-FR" dirty="0" smtClean="0"/>
              <a:t>L’entreprise allemande ALLGEMEINE GOLD présente des résultats équilibrés en ce qui concerne les attributs de performance. Depuis 1891, elle récupère et   fabrique des produits finis et semi-finis à base de métaux précieux. Ce mode de  fonctionnement génère de bons résultats opérationnels avec un stock de 28 jours et une rotation des actifs de 4 %.</a:t>
            </a:r>
          </a:p>
          <a:p>
            <a:pPr lvl="1" indent="87313" algn="just"/>
            <a:endParaRPr lang="fr-FR" dirty="0" smtClean="0"/>
          </a:p>
          <a:p>
            <a:pPr lvl="1" indent="87313" algn="just"/>
            <a:r>
              <a:rPr lang="fr-FR" dirty="0" smtClean="0"/>
              <a:t>Le groupe britannique URENCO est spécialisé dans l’extraction, la transformation et l’enrichissement d’uranium. Il possède également, conjointement avec AREVA, la société de Technologie d'Enrichissement, qui fournit des services de technologie et de conception d'usine d'enrichissement. Sa spécialisation lui offre une croissance de 15 % et un taux de marge de 31 %.</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38</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48" name="Groupe 47"/>
          <p:cNvGrpSpPr/>
          <p:nvPr/>
        </p:nvGrpSpPr>
        <p:grpSpPr>
          <a:xfrm>
            <a:off x="992188" y="4395786"/>
            <a:ext cx="1144588" cy="441326"/>
            <a:chOff x="992188" y="4776786"/>
            <a:chExt cx="1144588" cy="441326"/>
          </a:xfrm>
        </p:grpSpPr>
        <p:pic>
          <p:nvPicPr>
            <p:cNvPr id="49"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50"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1"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2"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3"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4"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5" name="Groupe 54"/>
          <p:cNvGrpSpPr/>
          <p:nvPr/>
        </p:nvGrpSpPr>
        <p:grpSpPr>
          <a:xfrm>
            <a:off x="990600" y="1654175"/>
            <a:ext cx="919162" cy="1052513"/>
            <a:chOff x="990600" y="2035175"/>
            <a:chExt cx="919162" cy="1052513"/>
          </a:xfrm>
        </p:grpSpPr>
        <p:pic>
          <p:nvPicPr>
            <p:cNvPr id="56"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7"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9"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60"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2"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3"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5"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6"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6917" name="Picture 53"/>
          <p:cNvPicPr>
            <a:picLocks noChangeAspect="1" noChangeArrowheads="1"/>
          </p:cNvPicPr>
          <p:nvPr/>
        </p:nvPicPr>
        <p:blipFill>
          <a:blip r:embed="rId9" cstate="print"/>
          <a:srcRect/>
          <a:stretch>
            <a:fillRect/>
          </a:stretch>
        </p:blipFill>
        <p:spPr bwMode="auto">
          <a:xfrm>
            <a:off x="4051074" y="3471862"/>
            <a:ext cx="1655763" cy="1557338"/>
          </a:xfrm>
          <a:prstGeom prst="rect">
            <a:avLst/>
          </a:prstGeom>
          <a:noFill/>
          <a:ln w="9525">
            <a:noFill/>
            <a:miter lim="800000"/>
            <a:headEnd/>
            <a:tailEnd/>
          </a:ln>
        </p:spPr>
      </p:pic>
      <p:pic>
        <p:nvPicPr>
          <p:cNvPr id="36918" name="Picture 54"/>
          <p:cNvPicPr>
            <a:picLocks noChangeAspect="1" noChangeArrowheads="1"/>
          </p:cNvPicPr>
          <p:nvPr/>
        </p:nvPicPr>
        <p:blipFill>
          <a:blip r:embed="rId10" cstate="print"/>
          <a:srcRect/>
          <a:stretch>
            <a:fillRect/>
          </a:stretch>
        </p:blipFill>
        <p:spPr bwMode="auto">
          <a:xfrm>
            <a:off x="4051074" y="3471862"/>
            <a:ext cx="1655763" cy="1557338"/>
          </a:xfrm>
          <a:prstGeom prst="rect">
            <a:avLst/>
          </a:prstGeom>
          <a:noFill/>
          <a:ln w="9525">
            <a:noFill/>
            <a:miter lim="800000"/>
            <a:headEnd/>
            <a:tailEnd/>
          </a:ln>
        </p:spPr>
      </p:pic>
      <p:sp>
        <p:nvSpPr>
          <p:cNvPr id="36919" name="Freeform 55"/>
          <p:cNvSpPr>
            <a:spLocks noEditPoints="1"/>
          </p:cNvSpPr>
          <p:nvPr/>
        </p:nvSpPr>
        <p:spPr bwMode="auto">
          <a:xfrm>
            <a:off x="4041549" y="3489324"/>
            <a:ext cx="26988" cy="1530350"/>
          </a:xfrm>
          <a:custGeom>
            <a:avLst/>
            <a:gdLst/>
            <a:ahLst/>
            <a:cxnLst>
              <a:cxn ang="0">
                <a:pos x="17" y="964"/>
              </a:cxn>
              <a:cxn ang="0">
                <a:pos x="0" y="964"/>
              </a:cxn>
              <a:cxn ang="0">
                <a:pos x="0" y="958"/>
              </a:cxn>
              <a:cxn ang="0">
                <a:pos x="17" y="958"/>
              </a:cxn>
              <a:cxn ang="0">
                <a:pos x="17" y="964"/>
              </a:cxn>
              <a:cxn ang="0">
                <a:pos x="17" y="766"/>
              </a:cxn>
              <a:cxn ang="0">
                <a:pos x="0" y="766"/>
              </a:cxn>
              <a:cxn ang="0">
                <a:pos x="0" y="760"/>
              </a:cxn>
              <a:cxn ang="0">
                <a:pos x="17" y="760"/>
              </a:cxn>
              <a:cxn ang="0">
                <a:pos x="17" y="766"/>
              </a:cxn>
              <a:cxn ang="0">
                <a:pos x="17" y="573"/>
              </a:cxn>
              <a:cxn ang="0">
                <a:pos x="0" y="573"/>
              </a:cxn>
              <a:cxn ang="0">
                <a:pos x="0" y="567"/>
              </a:cxn>
              <a:cxn ang="0">
                <a:pos x="17" y="567"/>
              </a:cxn>
              <a:cxn ang="0">
                <a:pos x="17" y="573"/>
              </a:cxn>
              <a:cxn ang="0">
                <a:pos x="17" y="380"/>
              </a:cxn>
              <a:cxn ang="0">
                <a:pos x="0" y="380"/>
              </a:cxn>
              <a:cxn ang="0">
                <a:pos x="0" y="375"/>
              </a:cxn>
              <a:cxn ang="0">
                <a:pos x="17" y="375"/>
              </a:cxn>
              <a:cxn ang="0">
                <a:pos x="17" y="380"/>
              </a:cxn>
              <a:cxn ang="0">
                <a:pos x="17" y="187"/>
              </a:cxn>
              <a:cxn ang="0">
                <a:pos x="0" y="187"/>
              </a:cxn>
              <a:cxn ang="0">
                <a:pos x="0" y="182"/>
              </a:cxn>
              <a:cxn ang="0">
                <a:pos x="17" y="182"/>
              </a:cxn>
              <a:cxn ang="0">
                <a:pos x="17" y="187"/>
              </a:cxn>
              <a:cxn ang="0">
                <a:pos x="17" y="6"/>
              </a:cxn>
              <a:cxn ang="0">
                <a:pos x="0" y="6"/>
              </a:cxn>
              <a:cxn ang="0">
                <a:pos x="0" y="0"/>
              </a:cxn>
              <a:cxn ang="0">
                <a:pos x="17" y="0"/>
              </a:cxn>
              <a:cxn ang="0">
                <a:pos x="17" y="6"/>
              </a:cxn>
            </a:cxnLst>
            <a:rect l="0" t="0" r="r" b="b"/>
            <a:pathLst>
              <a:path w="17" h="964">
                <a:moveTo>
                  <a:pt x="17" y="964"/>
                </a:moveTo>
                <a:lnTo>
                  <a:pt x="0" y="964"/>
                </a:lnTo>
                <a:lnTo>
                  <a:pt x="0" y="958"/>
                </a:lnTo>
                <a:lnTo>
                  <a:pt x="17" y="958"/>
                </a:lnTo>
                <a:lnTo>
                  <a:pt x="17" y="964"/>
                </a:lnTo>
                <a:close/>
                <a:moveTo>
                  <a:pt x="17" y="766"/>
                </a:moveTo>
                <a:lnTo>
                  <a:pt x="0" y="766"/>
                </a:lnTo>
                <a:lnTo>
                  <a:pt x="0" y="760"/>
                </a:lnTo>
                <a:lnTo>
                  <a:pt x="17" y="760"/>
                </a:lnTo>
                <a:lnTo>
                  <a:pt x="17" y="766"/>
                </a:lnTo>
                <a:close/>
                <a:moveTo>
                  <a:pt x="17" y="573"/>
                </a:moveTo>
                <a:lnTo>
                  <a:pt x="0" y="573"/>
                </a:lnTo>
                <a:lnTo>
                  <a:pt x="0" y="567"/>
                </a:lnTo>
                <a:lnTo>
                  <a:pt x="17" y="567"/>
                </a:lnTo>
                <a:lnTo>
                  <a:pt x="17" y="573"/>
                </a:lnTo>
                <a:close/>
                <a:moveTo>
                  <a:pt x="17" y="380"/>
                </a:moveTo>
                <a:lnTo>
                  <a:pt x="0" y="380"/>
                </a:lnTo>
                <a:lnTo>
                  <a:pt x="0" y="375"/>
                </a:lnTo>
                <a:lnTo>
                  <a:pt x="17" y="375"/>
                </a:lnTo>
                <a:lnTo>
                  <a:pt x="17" y="380"/>
                </a:lnTo>
                <a:close/>
                <a:moveTo>
                  <a:pt x="17" y="187"/>
                </a:moveTo>
                <a:lnTo>
                  <a:pt x="0" y="187"/>
                </a:lnTo>
                <a:lnTo>
                  <a:pt x="0" y="182"/>
                </a:lnTo>
                <a:lnTo>
                  <a:pt x="17" y="182"/>
                </a:lnTo>
                <a:lnTo>
                  <a:pt x="17" y="187"/>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20" name="Rectangle 56"/>
          <p:cNvSpPr>
            <a:spLocks noChangeArrowheads="1"/>
          </p:cNvSpPr>
          <p:nvPr/>
        </p:nvSpPr>
        <p:spPr bwMode="auto">
          <a:xfrm>
            <a:off x="3511324" y="4803774"/>
            <a:ext cx="5048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TENARIS SA</a:t>
            </a:r>
            <a:endParaRPr kumimoji="0" lang="fr-FR" sz="1800" b="0" i="0" u="none" strike="noStrike" cap="none" normalizeH="0" baseline="0" smtClean="0">
              <a:ln>
                <a:noFill/>
              </a:ln>
              <a:solidFill>
                <a:schemeClr val="tx1"/>
              </a:solidFill>
              <a:effectLst/>
              <a:latin typeface="Arial" pitchFamily="34" charset="0"/>
            </a:endParaRPr>
          </a:p>
        </p:txBody>
      </p:sp>
      <p:sp>
        <p:nvSpPr>
          <p:cNvPr id="36921" name="Rectangle 57"/>
          <p:cNvSpPr>
            <a:spLocks noChangeArrowheads="1"/>
          </p:cNvSpPr>
          <p:nvPr/>
        </p:nvSpPr>
        <p:spPr bwMode="auto">
          <a:xfrm>
            <a:off x="3295424" y="4497387"/>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VOESTALPINE AG</a:t>
            </a:r>
            <a:endParaRPr kumimoji="0" lang="fr-FR" sz="1800" b="0" i="0" u="none" strike="noStrike" cap="none" normalizeH="0" baseline="0" smtClean="0">
              <a:ln>
                <a:noFill/>
              </a:ln>
              <a:solidFill>
                <a:schemeClr val="tx1"/>
              </a:solidFill>
              <a:effectLst/>
              <a:latin typeface="Arial" pitchFamily="34" charset="0"/>
            </a:endParaRPr>
          </a:p>
        </p:txBody>
      </p:sp>
      <p:sp>
        <p:nvSpPr>
          <p:cNvPr id="36922" name="Rectangle 58"/>
          <p:cNvSpPr>
            <a:spLocks noChangeArrowheads="1"/>
          </p:cNvSpPr>
          <p:nvPr/>
        </p:nvSpPr>
        <p:spPr bwMode="auto">
          <a:xfrm>
            <a:off x="3519261" y="4190999"/>
            <a:ext cx="4953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LUVATA OY</a:t>
            </a:r>
            <a:endParaRPr kumimoji="0" lang="fr-FR" sz="1800" b="0" i="0" u="none" strike="noStrike" cap="none" normalizeH="0" baseline="0" smtClean="0">
              <a:ln>
                <a:noFill/>
              </a:ln>
              <a:solidFill>
                <a:schemeClr val="tx1"/>
              </a:solidFill>
              <a:effectLst/>
              <a:latin typeface="Arial" pitchFamily="34" charset="0"/>
            </a:endParaRPr>
          </a:p>
        </p:txBody>
      </p:sp>
      <p:sp>
        <p:nvSpPr>
          <p:cNvPr id="36923" name="Rectangle 59"/>
          <p:cNvSpPr>
            <a:spLocks noChangeArrowheads="1"/>
          </p:cNvSpPr>
          <p:nvPr/>
        </p:nvSpPr>
        <p:spPr bwMode="auto">
          <a:xfrm>
            <a:off x="3276374" y="3894137"/>
            <a:ext cx="7477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URENCO LIMITED</a:t>
            </a:r>
            <a:endParaRPr kumimoji="0" lang="fr-FR" sz="1800" b="0" i="0" u="none" strike="noStrike" cap="none" normalizeH="0" baseline="0" smtClean="0">
              <a:ln>
                <a:noFill/>
              </a:ln>
              <a:solidFill>
                <a:schemeClr val="tx1"/>
              </a:solidFill>
              <a:effectLst/>
              <a:latin typeface="Arial" pitchFamily="34" charset="0"/>
            </a:endParaRPr>
          </a:p>
        </p:txBody>
      </p:sp>
      <p:sp>
        <p:nvSpPr>
          <p:cNvPr id="36924" name="Rectangle 60"/>
          <p:cNvSpPr>
            <a:spLocks noChangeArrowheads="1"/>
          </p:cNvSpPr>
          <p:nvPr/>
        </p:nvSpPr>
        <p:spPr bwMode="auto">
          <a:xfrm>
            <a:off x="1900011" y="3587749"/>
            <a:ext cx="2141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ALLGEMEINE GOLD UND SILBERSCHEIDEANSTALT AG</a:t>
            </a:r>
            <a:endParaRPr kumimoji="0" lang="fr-FR" sz="1800" b="0" i="0" u="none" strike="noStrike" cap="none" normalizeH="0" baseline="0" smtClean="0">
              <a:ln>
                <a:noFill/>
              </a:ln>
              <a:solidFill>
                <a:schemeClr val="tx1"/>
              </a:solidFill>
              <a:effectLst/>
              <a:latin typeface="Arial" pitchFamily="34" charset="0"/>
            </a:endParaRPr>
          </a:p>
        </p:txBody>
      </p:sp>
      <p:pic>
        <p:nvPicPr>
          <p:cNvPr id="36934" name="Picture 70"/>
          <p:cNvPicPr>
            <a:picLocks noChangeAspect="1" noChangeArrowheads="1"/>
          </p:cNvPicPr>
          <p:nvPr/>
        </p:nvPicPr>
        <p:blipFill>
          <a:blip r:embed="rId11" cstate="print"/>
          <a:srcRect/>
          <a:stretch>
            <a:fillRect/>
          </a:stretch>
        </p:blipFill>
        <p:spPr bwMode="auto">
          <a:xfrm>
            <a:off x="4056063" y="1309687"/>
            <a:ext cx="2062163" cy="1593850"/>
          </a:xfrm>
          <a:prstGeom prst="rect">
            <a:avLst/>
          </a:prstGeom>
          <a:noFill/>
          <a:ln w="9525">
            <a:noFill/>
            <a:miter lim="800000"/>
            <a:headEnd/>
            <a:tailEnd/>
          </a:ln>
        </p:spPr>
      </p:pic>
      <p:pic>
        <p:nvPicPr>
          <p:cNvPr id="36935" name="Picture 71"/>
          <p:cNvPicPr>
            <a:picLocks noChangeAspect="1" noChangeArrowheads="1"/>
          </p:cNvPicPr>
          <p:nvPr/>
        </p:nvPicPr>
        <p:blipFill>
          <a:blip r:embed="rId12" cstate="print"/>
          <a:srcRect/>
          <a:stretch>
            <a:fillRect/>
          </a:stretch>
        </p:blipFill>
        <p:spPr bwMode="auto">
          <a:xfrm>
            <a:off x="4056063" y="1309687"/>
            <a:ext cx="2062163" cy="1593850"/>
          </a:xfrm>
          <a:prstGeom prst="rect">
            <a:avLst/>
          </a:prstGeom>
          <a:noFill/>
          <a:ln w="9525">
            <a:noFill/>
            <a:miter lim="800000"/>
            <a:headEnd/>
            <a:tailEnd/>
          </a:ln>
        </p:spPr>
      </p:pic>
      <p:sp>
        <p:nvSpPr>
          <p:cNvPr id="36936" name="Freeform 72"/>
          <p:cNvSpPr>
            <a:spLocks noEditPoints="1"/>
          </p:cNvSpPr>
          <p:nvPr/>
        </p:nvSpPr>
        <p:spPr bwMode="auto">
          <a:xfrm>
            <a:off x="4046538" y="1328737"/>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937" name="Rectangle 73"/>
          <p:cNvSpPr>
            <a:spLocks noChangeArrowheads="1"/>
          </p:cNvSpPr>
          <p:nvPr/>
        </p:nvSpPr>
        <p:spPr bwMode="auto">
          <a:xfrm>
            <a:off x="3525838" y="2678112"/>
            <a:ext cx="5048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TENARIS SA</a:t>
            </a:r>
            <a:endParaRPr kumimoji="0" lang="fr-FR" sz="1800" b="0" i="0" u="none" strike="noStrike" cap="none" normalizeH="0" baseline="0" smtClean="0">
              <a:ln>
                <a:noFill/>
              </a:ln>
              <a:solidFill>
                <a:schemeClr val="tx1"/>
              </a:solidFill>
              <a:effectLst/>
              <a:latin typeface="Arial" pitchFamily="34" charset="0"/>
            </a:endParaRPr>
          </a:p>
        </p:txBody>
      </p:sp>
      <p:sp>
        <p:nvSpPr>
          <p:cNvPr id="36938" name="Rectangle 74"/>
          <p:cNvSpPr>
            <a:spLocks noChangeArrowheads="1"/>
          </p:cNvSpPr>
          <p:nvPr/>
        </p:nvSpPr>
        <p:spPr bwMode="auto">
          <a:xfrm>
            <a:off x="3300413" y="2362199"/>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VOESTALPINE AG</a:t>
            </a:r>
            <a:endParaRPr kumimoji="0" lang="fr-FR" sz="1800" b="0" i="0" u="none" strike="noStrike" cap="none" normalizeH="0" baseline="0" smtClean="0">
              <a:ln>
                <a:noFill/>
              </a:ln>
              <a:solidFill>
                <a:schemeClr val="tx1"/>
              </a:solidFill>
              <a:effectLst/>
              <a:latin typeface="Arial" pitchFamily="34" charset="0"/>
            </a:endParaRPr>
          </a:p>
        </p:txBody>
      </p:sp>
      <p:sp>
        <p:nvSpPr>
          <p:cNvPr id="36939" name="Rectangle 75"/>
          <p:cNvSpPr>
            <a:spLocks noChangeArrowheads="1"/>
          </p:cNvSpPr>
          <p:nvPr/>
        </p:nvSpPr>
        <p:spPr bwMode="auto">
          <a:xfrm>
            <a:off x="3533775" y="2057399"/>
            <a:ext cx="4953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LUVATA OY</a:t>
            </a:r>
            <a:endParaRPr kumimoji="0" lang="fr-FR" sz="1800" b="0" i="0" u="none" strike="noStrike" cap="none" normalizeH="0" baseline="0" smtClean="0">
              <a:ln>
                <a:noFill/>
              </a:ln>
              <a:solidFill>
                <a:schemeClr val="tx1"/>
              </a:solidFill>
              <a:effectLst/>
              <a:latin typeface="Arial" pitchFamily="34" charset="0"/>
            </a:endParaRPr>
          </a:p>
        </p:txBody>
      </p:sp>
      <p:sp>
        <p:nvSpPr>
          <p:cNvPr id="36940" name="Rectangle 76"/>
          <p:cNvSpPr>
            <a:spLocks noChangeArrowheads="1"/>
          </p:cNvSpPr>
          <p:nvPr/>
        </p:nvSpPr>
        <p:spPr bwMode="auto">
          <a:xfrm>
            <a:off x="3290888" y="1741487"/>
            <a:ext cx="7477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URENCO LIMITED</a:t>
            </a:r>
            <a:endParaRPr kumimoji="0" lang="fr-FR" sz="1800" b="0" i="0" u="none" strike="noStrike" cap="none" normalizeH="0" baseline="0" smtClean="0">
              <a:ln>
                <a:noFill/>
              </a:ln>
              <a:solidFill>
                <a:schemeClr val="tx1"/>
              </a:solidFill>
              <a:effectLst/>
              <a:latin typeface="Arial" pitchFamily="34" charset="0"/>
            </a:endParaRPr>
          </a:p>
        </p:txBody>
      </p:sp>
      <p:sp>
        <p:nvSpPr>
          <p:cNvPr id="36941" name="Rectangle 77"/>
          <p:cNvSpPr>
            <a:spLocks noChangeArrowheads="1"/>
          </p:cNvSpPr>
          <p:nvPr/>
        </p:nvSpPr>
        <p:spPr bwMode="auto">
          <a:xfrm>
            <a:off x="1905000" y="1427162"/>
            <a:ext cx="2141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ALLGEMEINE GOLD UND SILBERSCHEIDEANSTALT AG</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Matériel électrique</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algn="just"/>
            <a:endParaRPr lang="fr-FR" dirty="0" smtClean="0"/>
          </a:p>
          <a:p>
            <a:pPr lvl="1" algn="just"/>
            <a:endParaRPr lang="fr-FR" dirty="0" smtClean="0"/>
          </a:p>
          <a:p>
            <a:pPr lvl="1" indent="95250" algn="just"/>
            <a:endParaRPr lang="fr-FR" dirty="0" smtClean="0"/>
          </a:p>
          <a:p>
            <a:pPr lvl="1" indent="95250" algn="just"/>
            <a:r>
              <a:rPr lang="fr-FR" dirty="0" smtClean="0"/>
              <a:t>Les deux leaders du secteurs privilégie la gestion financière.</a:t>
            </a:r>
          </a:p>
          <a:p>
            <a:pPr lvl="1" indent="95250" algn="just"/>
            <a:endParaRPr lang="fr-FR" dirty="0" smtClean="0"/>
          </a:p>
          <a:p>
            <a:pPr lvl="1" indent="95250" algn="just"/>
            <a:r>
              <a:rPr lang="fr-FR" dirty="0" smtClean="0"/>
              <a:t>ABB est une multinationale </a:t>
            </a:r>
            <a:r>
              <a:rPr lang="fr-FR" dirty="0" err="1" smtClean="0"/>
              <a:t>suisso</a:t>
            </a:r>
            <a:r>
              <a:rPr lang="fr-FR" dirty="0" smtClean="0"/>
              <a:t>-suédoise basée à Zürich, leader dans l’énergie et les technologies d’automatisation depuis 120 ans. Après une phase de restructuration en 2006, avec plusieurs regroupements et cessions, le rendement des actifs atteint aujourd’hui 25 %, le taux de marge 27 % et le rendement du capital 60 %.</a:t>
            </a:r>
          </a:p>
          <a:p>
            <a:pPr lvl="1" indent="95250" algn="just"/>
            <a:endParaRPr lang="fr-FR" dirty="0" smtClean="0"/>
          </a:p>
          <a:p>
            <a:pPr lvl="1" indent="95250" algn="just"/>
            <a:r>
              <a:rPr lang="fr-FR" dirty="0" smtClean="0"/>
              <a:t>L’entreprise PHOENIX SOLAR  est devenue leader de la production de panneaux photovoltaïques et des services associés. Ceci lui confère une  croissance de 24 % et une rotation des actifs de 2,6 avec des sites de production dans 8 pays sur 3 continents.</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39</a:t>
            </a:fld>
            <a:endParaRPr lang="en-US" dirty="0"/>
          </a:p>
        </p:txBody>
      </p:sp>
      <p:grpSp>
        <p:nvGrpSpPr>
          <p:cNvPr id="49" name="Groupe 48"/>
          <p:cNvGrpSpPr/>
          <p:nvPr/>
        </p:nvGrpSpPr>
        <p:grpSpPr>
          <a:xfrm>
            <a:off x="992188" y="4395786"/>
            <a:ext cx="1144588" cy="441326"/>
            <a:chOff x="992188" y="4776786"/>
            <a:chExt cx="1144588" cy="441326"/>
          </a:xfrm>
        </p:grpSpPr>
        <p:pic>
          <p:nvPicPr>
            <p:cNvPr id="50"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51"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2"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3"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4"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5"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6" name="Groupe 55"/>
          <p:cNvGrpSpPr/>
          <p:nvPr/>
        </p:nvGrpSpPr>
        <p:grpSpPr>
          <a:xfrm>
            <a:off x="990600" y="1654175"/>
            <a:ext cx="919162" cy="1052513"/>
            <a:chOff x="990600" y="2035175"/>
            <a:chExt cx="919162" cy="1052513"/>
          </a:xfrm>
        </p:grpSpPr>
        <p:pic>
          <p:nvPicPr>
            <p:cNvPr id="57"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8"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9"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60"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61"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2"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3"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4"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5"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6"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7"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8"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7895" name="Picture 7"/>
          <p:cNvPicPr>
            <a:picLocks noChangeAspect="1" noChangeArrowheads="1"/>
          </p:cNvPicPr>
          <p:nvPr/>
        </p:nvPicPr>
        <p:blipFill>
          <a:blip r:embed="rId9" cstate="print"/>
          <a:srcRect/>
          <a:stretch>
            <a:fillRect/>
          </a:stretch>
        </p:blipFill>
        <p:spPr bwMode="auto">
          <a:xfrm>
            <a:off x="3760788" y="3548062"/>
            <a:ext cx="1763713" cy="1557338"/>
          </a:xfrm>
          <a:prstGeom prst="rect">
            <a:avLst/>
          </a:prstGeom>
          <a:noFill/>
          <a:ln w="9525">
            <a:noFill/>
            <a:miter lim="800000"/>
            <a:headEnd/>
            <a:tailEnd/>
          </a:ln>
        </p:spPr>
      </p:pic>
      <p:pic>
        <p:nvPicPr>
          <p:cNvPr id="37896" name="Picture 8"/>
          <p:cNvPicPr>
            <a:picLocks noChangeAspect="1" noChangeArrowheads="1"/>
          </p:cNvPicPr>
          <p:nvPr/>
        </p:nvPicPr>
        <p:blipFill>
          <a:blip r:embed="rId10" cstate="print"/>
          <a:srcRect/>
          <a:stretch>
            <a:fillRect/>
          </a:stretch>
        </p:blipFill>
        <p:spPr bwMode="auto">
          <a:xfrm>
            <a:off x="3760788" y="3548062"/>
            <a:ext cx="1763713" cy="1557338"/>
          </a:xfrm>
          <a:prstGeom prst="rect">
            <a:avLst/>
          </a:prstGeom>
          <a:noFill/>
          <a:ln w="9525">
            <a:noFill/>
            <a:miter lim="800000"/>
            <a:headEnd/>
            <a:tailEnd/>
          </a:ln>
        </p:spPr>
      </p:pic>
      <p:sp>
        <p:nvSpPr>
          <p:cNvPr id="37897" name="Freeform 9"/>
          <p:cNvSpPr>
            <a:spLocks noEditPoints="1"/>
          </p:cNvSpPr>
          <p:nvPr/>
        </p:nvSpPr>
        <p:spPr bwMode="auto">
          <a:xfrm>
            <a:off x="3751263" y="3565524"/>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898" name="Rectangle 10"/>
          <p:cNvSpPr>
            <a:spLocks noChangeArrowheads="1"/>
          </p:cNvSpPr>
          <p:nvPr/>
        </p:nvSpPr>
        <p:spPr bwMode="auto">
          <a:xfrm>
            <a:off x="3005138" y="4879974"/>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AREVA NP GMBH</a:t>
            </a:r>
            <a:endParaRPr kumimoji="0" lang="fr-FR" sz="1800" b="0" i="0" u="none" strike="noStrike" cap="none" normalizeH="0" baseline="0" smtClean="0">
              <a:ln>
                <a:noFill/>
              </a:ln>
              <a:solidFill>
                <a:schemeClr val="tx1"/>
              </a:solidFill>
              <a:effectLst/>
              <a:latin typeface="Arial" pitchFamily="34" charset="0"/>
            </a:endParaRPr>
          </a:p>
        </p:txBody>
      </p:sp>
      <p:sp>
        <p:nvSpPr>
          <p:cNvPr id="37899" name="Rectangle 11"/>
          <p:cNvSpPr>
            <a:spLocks noChangeArrowheads="1"/>
          </p:cNvSpPr>
          <p:nvPr/>
        </p:nvSpPr>
        <p:spPr bwMode="auto">
          <a:xfrm>
            <a:off x="3292475" y="4573587"/>
            <a:ext cx="4413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LEGRAND</a:t>
            </a:r>
            <a:endParaRPr kumimoji="0" lang="fr-FR" sz="1800" b="0" i="0" u="none" strike="noStrike" cap="none" normalizeH="0" baseline="0" smtClean="0">
              <a:ln>
                <a:noFill/>
              </a:ln>
              <a:solidFill>
                <a:schemeClr val="tx1"/>
              </a:solidFill>
              <a:effectLst/>
              <a:latin typeface="Arial" pitchFamily="34" charset="0"/>
            </a:endParaRPr>
          </a:p>
        </p:txBody>
      </p:sp>
      <p:sp>
        <p:nvSpPr>
          <p:cNvPr id="37900" name="Rectangle 12"/>
          <p:cNvSpPr>
            <a:spLocks noChangeArrowheads="1"/>
          </p:cNvSpPr>
          <p:nvPr/>
        </p:nvSpPr>
        <p:spPr bwMode="auto">
          <a:xfrm>
            <a:off x="3005138" y="4267199"/>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AMPRION GMBH</a:t>
            </a:r>
            <a:endParaRPr kumimoji="0" lang="fr-FR" sz="1800" b="0" i="0" u="none" strike="noStrike" cap="none" normalizeH="0" baseline="0" smtClean="0">
              <a:ln>
                <a:noFill/>
              </a:ln>
              <a:solidFill>
                <a:schemeClr val="tx1"/>
              </a:solidFill>
              <a:effectLst/>
              <a:latin typeface="Arial" pitchFamily="34" charset="0"/>
            </a:endParaRPr>
          </a:p>
        </p:txBody>
      </p:sp>
      <p:sp>
        <p:nvSpPr>
          <p:cNvPr id="37901" name="Rectangle 13"/>
          <p:cNvSpPr>
            <a:spLocks noChangeArrowheads="1"/>
          </p:cNvSpPr>
          <p:nvPr/>
        </p:nvSpPr>
        <p:spPr bwMode="auto">
          <a:xfrm>
            <a:off x="2895600" y="3960812"/>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PHOENIX SOLAR AG</a:t>
            </a:r>
            <a:endParaRPr kumimoji="0" lang="fr-FR" sz="1800" b="0" i="0" u="none" strike="noStrike" cap="none" normalizeH="0" baseline="0" smtClean="0">
              <a:ln>
                <a:noFill/>
              </a:ln>
              <a:solidFill>
                <a:schemeClr val="tx1"/>
              </a:solidFill>
              <a:effectLst/>
              <a:latin typeface="Arial" pitchFamily="34" charset="0"/>
            </a:endParaRPr>
          </a:p>
        </p:txBody>
      </p:sp>
      <p:sp>
        <p:nvSpPr>
          <p:cNvPr id="37902" name="Rectangle 14"/>
          <p:cNvSpPr>
            <a:spLocks noChangeArrowheads="1"/>
          </p:cNvSpPr>
          <p:nvPr/>
        </p:nvSpPr>
        <p:spPr bwMode="auto">
          <a:xfrm>
            <a:off x="3346450" y="3663949"/>
            <a:ext cx="3873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ABB LTD</a:t>
            </a:r>
            <a:endParaRPr kumimoji="0" lang="fr-FR" sz="1800" b="0" i="0" u="none" strike="noStrike" cap="none" normalizeH="0" baseline="0" smtClean="0">
              <a:ln>
                <a:noFill/>
              </a:ln>
              <a:solidFill>
                <a:schemeClr val="tx1"/>
              </a:solidFill>
              <a:effectLst/>
              <a:latin typeface="Arial" pitchFamily="34" charset="0"/>
            </a:endParaRPr>
          </a:p>
        </p:txBody>
      </p:sp>
      <p:pic>
        <p:nvPicPr>
          <p:cNvPr id="37912" name="Picture 24"/>
          <p:cNvPicPr>
            <a:picLocks noChangeAspect="1" noChangeArrowheads="1"/>
          </p:cNvPicPr>
          <p:nvPr/>
        </p:nvPicPr>
        <p:blipFill>
          <a:blip r:embed="rId11" cstate="print"/>
          <a:srcRect/>
          <a:stretch>
            <a:fillRect/>
          </a:stretch>
        </p:blipFill>
        <p:spPr bwMode="auto">
          <a:xfrm>
            <a:off x="3805237" y="1295400"/>
            <a:ext cx="2062163" cy="1593850"/>
          </a:xfrm>
          <a:prstGeom prst="rect">
            <a:avLst/>
          </a:prstGeom>
          <a:noFill/>
          <a:ln w="9525">
            <a:noFill/>
            <a:miter lim="800000"/>
            <a:headEnd/>
            <a:tailEnd/>
          </a:ln>
        </p:spPr>
      </p:pic>
      <p:pic>
        <p:nvPicPr>
          <p:cNvPr id="37913" name="Picture 25"/>
          <p:cNvPicPr>
            <a:picLocks noChangeAspect="1" noChangeArrowheads="1"/>
          </p:cNvPicPr>
          <p:nvPr/>
        </p:nvPicPr>
        <p:blipFill>
          <a:blip r:embed="rId12" cstate="print"/>
          <a:srcRect/>
          <a:stretch>
            <a:fillRect/>
          </a:stretch>
        </p:blipFill>
        <p:spPr bwMode="auto">
          <a:xfrm>
            <a:off x="3805237" y="1295400"/>
            <a:ext cx="2062163" cy="1593850"/>
          </a:xfrm>
          <a:prstGeom prst="rect">
            <a:avLst/>
          </a:prstGeom>
          <a:noFill/>
          <a:ln w="9525">
            <a:noFill/>
            <a:miter lim="800000"/>
            <a:headEnd/>
            <a:tailEnd/>
          </a:ln>
        </p:spPr>
      </p:pic>
      <p:sp>
        <p:nvSpPr>
          <p:cNvPr id="37914" name="Freeform 26"/>
          <p:cNvSpPr>
            <a:spLocks noEditPoints="1"/>
          </p:cNvSpPr>
          <p:nvPr/>
        </p:nvSpPr>
        <p:spPr bwMode="auto">
          <a:xfrm>
            <a:off x="3795712" y="13144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915" name="Rectangle 27"/>
          <p:cNvSpPr>
            <a:spLocks noChangeArrowheads="1"/>
          </p:cNvSpPr>
          <p:nvPr/>
        </p:nvSpPr>
        <p:spPr bwMode="auto">
          <a:xfrm>
            <a:off x="3049587" y="2663825"/>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AREVA NP GMBH</a:t>
            </a:r>
            <a:endParaRPr kumimoji="0" lang="fr-FR" sz="1800" b="0" i="0" u="none" strike="noStrike" cap="none" normalizeH="0" baseline="0" smtClean="0">
              <a:ln>
                <a:noFill/>
              </a:ln>
              <a:solidFill>
                <a:schemeClr val="tx1"/>
              </a:solidFill>
              <a:effectLst/>
              <a:latin typeface="Arial" pitchFamily="34" charset="0"/>
            </a:endParaRPr>
          </a:p>
        </p:txBody>
      </p:sp>
      <p:sp>
        <p:nvSpPr>
          <p:cNvPr id="37916" name="Rectangle 28"/>
          <p:cNvSpPr>
            <a:spLocks noChangeArrowheads="1"/>
          </p:cNvSpPr>
          <p:nvPr/>
        </p:nvSpPr>
        <p:spPr bwMode="auto">
          <a:xfrm>
            <a:off x="3346449" y="2347912"/>
            <a:ext cx="4413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LEGRAND</a:t>
            </a:r>
            <a:endParaRPr kumimoji="0" lang="fr-FR" sz="1800" b="0" i="0" u="none" strike="noStrike" cap="none" normalizeH="0" baseline="0" smtClean="0">
              <a:ln>
                <a:noFill/>
              </a:ln>
              <a:solidFill>
                <a:schemeClr val="tx1"/>
              </a:solidFill>
              <a:effectLst/>
              <a:latin typeface="Arial" pitchFamily="34" charset="0"/>
            </a:endParaRPr>
          </a:p>
        </p:txBody>
      </p:sp>
      <p:sp>
        <p:nvSpPr>
          <p:cNvPr id="37917" name="Rectangle 29"/>
          <p:cNvSpPr>
            <a:spLocks noChangeArrowheads="1"/>
          </p:cNvSpPr>
          <p:nvPr/>
        </p:nvSpPr>
        <p:spPr bwMode="auto">
          <a:xfrm>
            <a:off x="3059112" y="2043112"/>
            <a:ext cx="7286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AMPRION GMBH</a:t>
            </a:r>
            <a:endParaRPr kumimoji="0" lang="fr-FR" sz="1800" b="0" i="0" u="none" strike="noStrike" cap="none" normalizeH="0" baseline="0" smtClean="0">
              <a:ln>
                <a:noFill/>
              </a:ln>
              <a:solidFill>
                <a:schemeClr val="tx1"/>
              </a:solidFill>
              <a:effectLst/>
              <a:latin typeface="Arial" pitchFamily="34" charset="0"/>
            </a:endParaRPr>
          </a:p>
        </p:txBody>
      </p:sp>
      <p:sp>
        <p:nvSpPr>
          <p:cNvPr id="37918" name="Rectangle 30"/>
          <p:cNvSpPr>
            <a:spLocks noChangeArrowheads="1"/>
          </p:cNvSpPr>
          <p:nvPr/>
        </p:nvSpPr>
        <p:spPr bwMode="auto">
          <a:xfrm>
            <a:off x="2949574" y="1727200"/>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PHOENIX SOLAR AG</a:t>
            </a:r>
            <a:endParaRPr kumimoji="0" lang="fr-FR" sz="1800" b="0" i="0" u="none" strike="noStrike" cap="none" normalizeH="0" baseline="0" dirty="0" smtClean="0">
              <a:ln>
                <a:noFill/>
              </a:ln>
              <a:solidFill>
                <a:schemeClr val="tx1"/>
              </a:solidFill>
              <a:effectLst/>
              <a:latin typeface="Arial" pitchFamily="34" charset="0"/>
            </a:endParaRPr>
          </a:p>
        </p:txBody>
      </p:sp>
      <p:sp>
        <p:nvSpPr>
          <p:cNvPr id="37919" name="Rectangle 31"/>
          <p:cNvSpPr>
            <a:spLocks noChangeArrowheads="1"/>
          </p:cNvSpPr>
          <p:nvPr/>
        </p:nvSpPr>
        <p:spPr bwMode="auto">
          <a:xfrm>
            <a:off x="3390899" y="1412875"/>
            <a:ext cx="3873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ABB LTD</a:t>
            </a:r>
            <a:endParaRPr kumimoji="0" lang="fr-FR" sz="1800" b="0" i="0" u="none" strike="noStrike" cap="none" normalizeH="0" baseline="0" dirty="0" smtClean="0">
              <a:ln>
                <a:noFill/>
              </a:ln>
              <a:solidFill>
                <a:schemeClr val="tx1"/>
              </a:solidFill>
              <a:effectLst/>
              <a:latin typeface="Arial" pitchFamily="34" charset="0"/>
            </a:endParaRPr>
          </a:p>
        </p:txBody>
      </p:sp>
      <p:pic>
        <p:nvPicPr>
          <p:cNvPr id="37920" name="Picture 32"/>
          <p:cNvPicPr>
            <a:picLocks noChangeAspect="1" noChangeArrowheads="1"/>
          </p:cNvPicPr>
          <p:nvPr/>
        </p:nvPicPr>
        <p:blipFill>
          <a:blip r:embed="rId13" cstate="print"/>
          <a:srcRect/>
          <a:stretch>
            <a:fillRect/>
          </a:stretch>
        </p:blipFill>
        <p:spPr bwMode="auto">
          <a:xfrm>
            <a:off x="1127126" y="2063751"/>
            <a:ext cx="100013" cy="98425"/>
          </a:xfrm>
          <a:prstGeom prst="rect">
            <a:avLst/>
          </a:prstGeom>
          <a:noFill/>
          <a:ln w="9525">
            <a:noFill/>
            <a:miter lim="800000"/>
            <a:headEnd/>
            <a:tailEnd/>
          </a:ln>
        </p:spPr>
      </p:pic>
      <p:pic>
        <p:nvPicPr>
          <p:cNvPr id="37924" name="Picture 36"/>
          <p:cNvPicPr>
            <a:picLocks noChangeAspect="1" noChangeArrowheads="1"/>
          </p:cNvPicPr>
          <p:nvPr/>
        </p:nvPicPr>
        <p:blipFill>
          <a:blip r:embed="rId13" cstate="print"/>
          <a:srcRect/>
          <a:stretch>
            <a:fillRect/>
          </a:stretch>
        </p:blipFill>
        <p:spPr bwMode="auto">
          <a:xfrm>
            <a:off x="1127126" y="2360613"/>
            <a:ext cx="100013" cy="98425"/>
          </a:xfrm>
          <a:prstGeom prst="rect">
            <a:avLst/>
          </a:prstGeom>
          <a:noFill/>
          <a:ln w="9525">
            <a:noFill/>
            <a:miter lim="800000"/>
            <a:headEnd/>
            <a:tailEnd/>
          </a:ln>
        </p:spPr>
      </p:pic>
      <p:pic>
        <p:nvPicPr>
          <p:cNvPr id="37928" name="Picture 40"/>
          <p:cNvPicPr>
            <a:picLocks noChangeAspect="1" noChangeArrowheads="1"/>
          </p:cNvPicPr>
          <p:nvPr/>
        </p:nvPicPr>
        <p:blipFill>
          <a:blip r:embed="rId13" cstate="print"/>
          <a:srcRect/>
          <a:stretch>
            <a:fillRect/>
          </a:stretch>
        </p:blipFill>
        <p:spPr bwMode="auto">
          <a:xfrm>
            <a:off x="1127126" y="2667001"/>
            <a:ext cx="100013" cy="9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1950" y="152400"/>
            <a:ext cx="6172200" cy="685800"/>
          </a:xfrm>
        </p:spPr>
        <p:txBody>
          <a:bodyPr/>
          <a:lstStyle/>
          <a:p>
            <a:r>
              <a:rPr lang="fr-FR" dirty="0" smtClean="0"/>
              <a:t>1. L’utilisation du référentiel SCOR</a:t>
            </a:r>
            <a:r>
              <a:rPr lang="fr-FR" altLang="zh-CN" dirty="0" smtClean="0"/>
              <a:t>®</a:t>
            </a:r>
            <a:endParaRPr lang="fr-FR" dirty="0" smtClean="0"/>
          </a:p>
        </p:txBody>
      </p:sp>
      <p:sp>
        <p:nvSpPr>
          <p:cNvPr id="11" name="Espace réservé du contenu 10"/>
          <p:cNvSpPr>
            <a:spLocks noGrp="1"/>
          </p:cNvSpPr>
          <p:nvPr>
            <p:ph idx="1"/>
          </p:nvPr>
        </p:nvSpPr>
        <p:spPr/>
        <p:txBody>
          <a:bodyPr/>
          <a:lstStyle/>
          <a:p>
            <a:pPr lvl="1"/>
            <a:r>
              <a:rPr lang="fr-FR" smtClean="0"/>
              <a:t>La supply chain ou chaîne d’approvisionnement désigne l'ensemble des flux physiques, des flux d'informations et des flux financiers, nécessaires aux processus de mise à disposition à moindre coût des produits, de la conception jusqu’au retour de produit du client final, là où le besoin existe .</a:t>
            </a:r>
          </a:p>
          <a:p>
            <a:pPr lvl="1"/>
            <a:endParaRPr lang="fr-FR" smtClean="0"/>
          </a:p>
          <a:p>
            <a:pPr lvl="1"/>
            <a:r>
              <a:rPr lang="fr-FR" smtClean="0"/>
              <a:t>Créé aux Etats-Unis en 1996, le référentiel des processus de la chaîne d’approvisionnement </a:t>
            </a:r>
            <a:r>
              <a:rPr lang="fr-FR" altLang="zh-CN" smtClean="0"/>
              <a:t>SCOR®</a:t>
            </a:r>
            <a:r>
              <a:rPr lang="fr-FR" smtClean="0"/>
              <a:t> offre u</a:t>
            </a:r>
            <a:r>
              <a:rPr lang="fr-FR" altLang="zh-CN" smtClean="0"/>
              <a:t>ne approche systémique et utilise un </a:t>
            </a:r>
            <a:r>
              <a:rPr lang="fr-FR" smtClean="0"/>
              <a:t>langage commun  au sein de l’organisation, une structure d’indicateurs permettant de lier les performances opérationnelles et les objectifs financiers.</a:t>
            </a:r>
          </a:p>
          <a:p>
            <a:pPr lvl="1"/>
            <a:endParaRPr lang="fr-FR" smtClean="0"/>
          </a:p>
          <a:p>
            <a:pPr lvl="1"/>
            <a:r>
              <a:rPr lang="fr-FR" smtClean="0"/>
              <a:t>Ce référentiel est adopté par de grands groupes internationaux et de plus en plus de PME. iCognitive compte parmi ses clients plusieurs groupes d’envergure mondiale (Thales, Coca Cola, Bayer, Emirates Airlines…) mais aussi des PME (Alliance Loire, Sirap-Gema…) soucieuses d’améliorer la performance opérationnelle et financière de leurs chaînes d’approvisionnement.</a:t>
            </a:r>
          </a:p>
          <a:p>
            <a:endParaRPr lang="fr-FR" smtClean="0"/>
          </a:p>
          <a:p>
            <a:r>
              <a:rPr lang="fr-FR" smtClean="0"/>
              <a:t>Le référentiel SCOR® est un modèle d’optimisation standard, multisectoriel et public destiné à améliorer la performance de votre Supply Chain. </a:t>
            </a:r>
          </a:p>
          <a:p>
            <a:endParaRPr lang="fr-FR" dirty="0"/>
          </a:p>
        </p:txBody>
      </p:sp>
      <p:sp>
        <p:nvSpPr>
          <p:cNvPr id="5" name="Espace réservé du numéro de diapositive 4"/>
          <p:cNvSpPr>
            <a:spLocks noGrp="1"/>
          </p:cNvSpPr>
          <p:nvPr>
            <p:ph type="sldNum" sz="quarter" idx="10"/>
          </p:nvPr>
        </p:nvSpPr>
        <p:spPr/>
        <p:txBody>
          <a:bodyPr/>
          <a:lstStyle/>
          <a:p>
            <a:fld id="{ED7F0FC4-E34F-41A1-BFC5-D4DDF0FD3FF1}" type="slidenum">
              <a:rPr lang="en-US" smtClean="0"/>
              <a:pPr/>
              <a:t>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31799" y="5257800"/>
            <a:ext cx="5987291" cy="3333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Electronique</a:t>
            </a:r>
            <a:endParaRPr lang="fr-FR" dirty="0"/>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algn="just"/>
            <a:endParaRPr lang="fr-FR" dirty="0" smtClean="0"/>
          </a:p>
          <a:p>
            <a:pPr lvl="1" indent="95250" algn="just"/>
            <a:endParaRPr lang="fr-FR" dirty="0" smtClean="0"/>
          </a:p>
          <a:p>
            <a:pPr lvl="1" indent="95250" algn="just"/>
            <a:r>
              <a:rPr lang="fr-FR" dirty="0" smtClean="0"/>
              <a:t>PACE, groupe britannique concepteur de technologie de premier plan dans le secteur de la télévision payante, est le premier fournisseur mondial de décodeurs numériques. Il connaît une croissance de 45% avec une durée du cycle d’encaissement de 25 jours. PACE s’oriente aussi bien vers les opérateurs et la vente au détail grâce à des alliances stratégiques. Il obtient une bonne maîtrise de ses coûts et une gestion efficace des ses actifs avec une rotation de  2,21.</a:t>
            </a:r>
          </a:p>
          <a:p>
            <a:pPr lvl="1" indent="95250" algn="just"/>
            <a:endParaRPr lang="fr-FR" dirty="0" smtClean="0"/>
          </a:p>
          <a:p>
            <a:pPr lvl="1" indent="95250" algn="just"/>
            <a:r>
              <a:rPr lang="fr-FR" dirty="0" smtClean="0"/>
              <a:t>Né du groupe PIRELLI en 1879, PRYSMIAN fabrique des câbles de haute technologie pour l’énergie et les télécommunications. Après une phase d’expansion géographique et d’acquisitions, il subit une phase de restructuration de 2001 à 2004 , pour se focaliser sur l’amélioration de sa profitabilité et atteindre  un taux de marge de 7 % et un rendement du capital de 36 %.</a:t>
            </a:r>
          </a:p>
          <a:p>
            <a:pPr lvl="1" indent="95250" algn="just"/>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40</a:t>
            </a:fld>
            <a:endParaRPr lang="en-US" dirty="0"/>
          </a:p>
        </p:txBody>
      </p:sp>
      <p:grpSp>
        <p:nvGrpSpPr>
          <p:cNvPr id="46" name="Groupe 45"/>
          <p:cNvGrpSpPr/>
          <p:nvPr/>
        </p:nvGrpSpPr>
        <p:grpSpPr>
          <a:xfrm>
            <a:off x="992188" y="4514848"/>
            <a:ext cx="1144588" cy="441326"/>
            <a:chOff x="992188" y="4776786"/>
            <a:chExt cx="1144588" cy="441326"/>
          </a:xfrm>
        </p:grpSpPr>
        <p:pic>
          <p:nvPicPr>
            <p:cNvPr id="47"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48"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49"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0"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2"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3" name="Groupe 52"/>
          <p:cNvGrpSpPr/>
          <p:nvPr/>
        </p:nvGrpSpPr>
        <p:grpSpPr>
          <a:xfrm>
            <a:off x="990600" y="1716088"/>
            <a:ext cx="919162" cy="1052513"/>
            <a:chOff x="990600" y="2035175"/>
            <a:chExt cx="919162" cy="1052513"/>
          </a:xfrm>
        </p:grpSpPr>
        <p:pic>
          <p:nvPicPr>
            <p:cNvPr id="54"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5"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6"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7"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58"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59"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0"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1"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2"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3"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4"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5"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8919" name="Picture 7"/>
          <p:cNvPicPr>
            <a:picLocks noChangeAspect="1" noChangeArrowheads="1"/>
          </p:cNvPicPr>
          <p:nvPr/>
        </p:nvPicPr>
        <p:blipFill>
          <a:blip r:embed="rId9" cstate="print"/>
          <a:srcRect/>
          <a:stretch>
            <a:fillRect/>
          </a:stretch>
        </p:blipFill>
        <p:spPr bwMode="auto">
          <a:xfrm>
            <a:off x="3814762" y="3624262"/>
            <a:ext cx="2033588" cy="1557338"/>
          </a:xfrm>
          <a:prstGeom prst="rect">
            <a:avLst/>
          </a:prstGeom>
          <a:noFill/>
          <a:ln w="9525">
            <a:noFill/>
            <a:miter lim="800000"/>
            <a:headEnd/>
            <a:tailEnd/>
          </a:ln>
        </p:spPr>
      </p:pic>
      <p:pic>
        <p:nvPicPr>
          <p:cNvPr id="38920" name="Picture 8"/>
          <p:cNvPicPr>
            <a:picLocks noChangeAspect="1" noChangeArrowheads="1"/>
          </p:cNvPicPr>
          <p:nvPr/>
        </p:nvPicPr>
        <p:blipFill>
          <a:blip r:embed="rId10" cstate="print"/>
          <a:srcRect/>
          <a:stretch>
            <a:fillRect/>
          </a:stretch>
        </p:blipFill>
        <p:spPr bwMode="auto">
          <a:xfrm>
            <a:off x="3814762" y="3624262"/>
            <a:ext cx="2033588" cy="1557338"/>
          </a:xfrm>
          <a:prstGeom prst="rect">
            <a:avLst/>
          </a:prstGeom>
          <a:noFill/>
          <a:ln w="9525">
            <a:noFill/>
            <a:miter lim="800000"/>
            <a:headEnd/>
            <a:tailEnd/>
          </a:ln>
        </p:spPr>
      </p:pic>
      <p:sp>
        <p:nvSpPr>
          <p:cNvPr id="38921" name="Freeform 9"/>
          <p:cNvSpPr>
            <a:spLocks noEditPoints="1"/>
          </p:cNvSpPr>
          <p:nvPr/>
        </p:nvSpPr>
        <p:spPr bwMode="auto">
          <a:xfrm>
            <a:off x="3814762" y="3641724"/>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22" name="Rectangle 10"/>
          <p:cNvSpPr>
            <a:spLocks noChangeArrowheads="1"/>
          </p:cNvSpPr>
          <p:nvPr/>
        </p:nvSpPr>
        <p:spPr bwMode="auto">
          <a:xfrm>
            <a:off x="3221037" y="4956174"/>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TOMTOM NV</a:t>
            </a:r>
            <a:endParaRPr kumimoji="0" lang="fr-FR" sz="1800" b="0" i="0" u="none" strike="noStrike" cap="none" normalizeH="0" baseline="0" smtClean="0">
              <a:ln>
                <a:noFill/>
              </a:ln>
              <a:solidFill>
                <a:schemeClr val="tx1"/>
              </a:solidFill>
              <a:effectLst/>
              <a:latin typeface="Arial" pitchFamily="34" charset="0"/>
            </a:endParaRPr>
          </a:p>
        </p:txBody>
      </p:sp>
      <p:sp>
        <p:nvSpPr>
          <p:cNvPr id="38923" name="Rectangle 11"/>
          <p:cNvSpPr>
            <a:spLocks noChangeArrowheads="1"/>
          </p:cNvSpPr>
          <p:nvPr/>
        </p:nvSpPr>
        <p:spPr bwMode="auto">
          <a:xfrm>
            <a:off x="3319462" y="4649787"/>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NOKIA OYJ</a:t>
            </a:r>
            <a:endParaRPr kumimoji="0" lang="fr-FR" sz="1800" b="0" i="0" u="none" strike="noStrike" cap="none" normalizeH="0" baseline="0" smtClean="0">
              <a:ln>
                <a:noFill/>
              </a:ln>
              <a:solidFill>
                <a:schemeClr val="tx1"/>
              </a:solidFill>
              <a:effectLst/>
              <a:latin typeface="Arial" pitchFamily="34" charset="0"/>
            </a:endParaRPr>
          </a:p>
        </p:txBody>
      </p:sp>
      <p:sp>
        <p:nvSpPr>
          <p:cNvPr id="38924" name="Rectangle 12"/>
          <p:cNvSpPr>
            <a:spLocks noChangeArrowheads="1"/>
          </p:cNvSpPr>
          <p:nvPr/>
        </p:nvSpPr>
        <p:spPr bwMode="auto">
          <a:xfrm>
            <a:off x="3201987" y="4343399"/>
            <a:ext cx="5937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FRESENIUS SE</a:t>
            </a:r>
            <a:endParaRPr kumimoji="0" lang="fr-FR" sz="1800" b="0" i="0" u="none" strike="noStrike" cap="none" normalizeH="0" baseline="0" smtClean="0">
              <a:ln>
                <a:noFill/>
              </a:ln>
              <a:solidFill>
                <a:schemeClr val="tx1"/>
              </a:solidFill>
              <a:effectLst/>
              <a:latin typeface="Arial" pitchFamily="34" charset="0"/>
            </a:endParaRPr>
          </a:p>
        </p:txBody>
      </p:sp>
      <p:sp>
        <p:nvSpPr>
          <p:cNvPr id="38925" name="Rectangle 13"/>
          <p:cNvSpPr>
            <a:spLocks noChangeArrowheads="1"/>
          </p:cNvSpPr>
          <p:nvPr/>
        </p:nvSpPr>
        <p:spPr bwMode="auto">
          <a:xfrm>
            <a:off x="3148012" y="4037012"/>
            <a:ext cx="6477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PRYSMIAN SPA</a:t>
            </a:r>
            <a:endParaRPr kumimoji="0" lang="fr-FR" sz="1800" b="0" i="0" u="none" strike="noStrike" cap="none" normalizeH="0" baseline="0" smtClean="0">
              <a:ln>
                <a:noFill/>
              </a:ln>
              <a:solidFill>
                <a:schemeClr val="tx1"/>
              </a:solidFill>
              <a:effectLst/>
              <a:latin typeface="Arial" pitchFamily="34" charset="0"/>
            </a:endParaRPr>
          </a:p>
        </p:txBody>
      </p:sp>
      <p:sp>
        <p:nvSpPr>
          <p:cNvPr id="38926" name="Rectangle 14"/>
          <p:cNvSpPr>
            <a:spLocks noChangeArrowheads="1"/>
          </p:cNvSpPr>
          <p:nvPr/>
        </p:nvSpPr>
        <p:spPr bwMode="auto">
          <a:xfrm>
            <a:off x="3363912" y="3740149"/>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PACE PLC</a:t>
            </a:r>
            <a:endParaRPr kumimoji="0" lang="fr-FR" sz="1800" b="0" i="0" u="none" strike="noStrike" cap="none" normalizeH="0" baseline="0" smtClean="0">
              <a:ln>
                <a:noFill/>
              </a:ln>
              <a:solidFill>
                <a:schemeClr val="tx1"/>
              </a:solidFill>
              <a:effectLst/>
              <a:latin typeface="Arial" pitchFamily="34" charset="0"/>
            </a:endParaRPr>
          </a:p>
        </p:txBody>
      </p:sp>
      <p:pic>
        <p:nvPicPr>
          <p:cNvPr id="38936" name="Picture 24"/>
          <p:cNvPicPr>
            <a:picLocks noChangeAspect="1" noChangeArrowheads="1"/>
          </p:cNvPicPr>
          <p:nvPr/>
        </p:nvPicPr>
        <p:blipFill>
          <a:blip r:embed="rId11" cstate="print"/>
          <a:srcRect/>
          <a:stretch>
            <a:fillRect/>
          </a:stretch>
        </p:blipFill>
        <p:spPr bwMode="auto">
          <a:xfrm>
            <a:off x="3805237" y="1371600"/>
            <a:ext cx="2062163" cy="1593850"/>
          </a:xfrm>
          <a:prstGeom prst="rect">
            <a:avLst/>
          </a:prstGeom>
          <a:noFill/>
          <a:ln w="9525">
            <a:noFill/>
            <a:miter lim="800000"/>
            <a:headEnd/>
            <a:tailEnd/>
          </a:ln>
        </p:spPr>
      </p:pic>
      <p:pic>
        <p:nvPicPr>
          <p:cNvPr id="38937" name="Picture 25"/>
          <p:cNvPicPr>
            <a:picLocks noChangeAspect="1" noChangeArrowheads="1"/>
          </p:cNvPicPr>
          <p:nvPr/>
        </p:nvPicPr>
        <p:blipFill>
          <a:blip r:embed="rId12" cstate="print"/>
          <a:srcRect/>
          <a:stretch>
            <a:fillRect/>
          </a:stretch>
        </p:blipFill>
        <p:spPr bwMode="auto">
          <a:xfrm>
            <a:off x="3805237" y="1371600"/>
            <a:ext cx="2062163" cy="1593850"/>
          </a:xfrm>
          <a:prstGeom prst="rect">
            <a:avLst/>
          </a:prstGeom>
          <a:noFill/>
          <a:ln w="9525">
            <a:noFill/>
            <a:miter lim="800000"/>
            <a:headEnd/>
            <a:tailEnd/>
          </a:ln>
        </p:spPr>
      </p:pic>
      <p:sp>
        <p:nvSpPr>
          <p:cNvPr id="38938" name="Freeform 26"/>
          <p:cNvSpPr>
            <a:spLocks noEditPoints="1"/>
          </p:cNvSpPr>
          <p:nvPr/>
        </p:nvSpPr>
        <p:spPr bwMode="auto">
          <a:xfrm>
            <a:off x="3795712" y="13906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939" name="Rectangle 27"/>
          <p:cNvSpPr>
            <a:spLocks noChangeArrowheads="1"/>
          </p:cNvSpPr>
          <p:nvPr/>
        </p:nvSpPr>
        <p:spPr bwMode="auto">
          <a:xfrm>
            <a:off x="3211512" y="27400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TOMTOM NV</a:t>
            </a:r>
            <a:endParaRPr kumimoji="0" lang="fr-FR" sz="1800" b="0" i="0" u="none" strike="noStrike" cap="none" normalizeH="0" baseline="0" smtClean="0">
              <a:ln>
                <a:noFill/>
              </a:ln>
              <a:solidFill>
                <a:schemeClr val="tx1"/>
              </a:solidFill>
              <a:effectLst/>
              <a:latin typeface="Arial" pitchFamily="34" charset="0"/>
            </a:endParaRPr>
          </a:p>
        </p:txBody>
      </p:sp>
      <p:sp>
        <p:nvSpPr>
          <p:cNvPr id="38940" name="Rectangle 28"/>
          <p:cNvSpPr>
            <a:spLocks noChangeArrowheads="1"/>
          </p:cNvSpPr>
          <p:nvPr/>
        </p:nvSpPr>
        <p:spPr bwMode="auto">
          <a:xfrm>
            <a:off x="3301999" y="2424112"/>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NOKIA OYJ</a:t>
            </a:r>
            <a:endParaRPr kumimoji="0" lang="fr-FR" sz="1800" b="0" i="0" u="none" strike="noStrike" cap="none" normalizeH="0" baseline="0" smtClean="0">
              <a:ln>
                <a:noFill/>
              </a:ln>
              <a:solidFill>
                <a:schemeClr val="tx1"/>
              </a:solidFill>
              <a:effectLst/>
              <a:latin typeface="Arial" pitchFamily="34" charset="0"/>
            </a:endParaRPr>
          </a:p>
        </p:txBody>
      </p:sp>
      <p:sp>
        <p:nvSpPr>
          <p:cNvPr id="38941" name="Rectangle 29"/>
          <p:cNvSpPr>
            <a:spLocks noChangeArrowheads="1"/>
          </p:cNvSpPr>
          <p:nvPr/>
        </p:nvSpPr>
        <p:spPr bwMode="auto">
          <a:xfrm>
            <a:off x="3184524" y="2119312"/>
            <a:ext cx="5937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FRESENIUS SE</a:t>
            </a:r>
            <a:endParaRPr kumimoji="0" lang="fr-FR" sz="1800" b="0" i="0" u="none" strike="noStrike" cap="none" normalizeH="0" baseline="0" smtClean="0">
              <a:ln>
                <a:noFill/>
              </a:ln>
              <a:solidFill>
                <a:schemeClr val="tx1"/>
              </a:solidFill>
              <a:effectLst/>
              <a:latin typeface="Arial" pitchFamily="34" charset="0"/>
            </a:endParaRPr>
          </a:p>
        </p:txBody>
      </p:sp>
      <p:sp>
        <p:nvSpPr>
          <p:cNvPr id="38942" name="Rectangle 30"/>
          <p:cNvSpPr>
            <a:spLocks noChangeArrowheads="1"/>
          </p:cNvSpPr>
          <p:nvPr/>
        </p:nvSpPr>
        <p:spPr bwMode="auto">
          <a:xfrm>
            <a:off x="3130549" y="1803400"/>
            <a:ext cx="6477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PRYSMIAN SPA</a:t>
            </a:r>
            <a:endParaRPr kumimoji="0" lang="fr-FR" sz="1800" b="0" i="0" u="none" strike="noStrike" cap="none" normalizeH="0" baseline="0" dirty="0" smtClean="0">
              <a:ln>
                <a:noFill/>
              </a:ln>
              <a:solidFill>
                <a:schemeClr val="tx1"/>
              </a:solidFill>
              <a:effectLst/>
              <a:latin typeface="Arial" pitchFamily="34" charset="0"/>
            </a:endParaRPr>
          </a:p>
        </p:txBody>
      </p:sp>
      <p:sp>
        <p:nvSpPr>
          <p:cNvPr id="38943" name="Rectangle 31"/>
          <p:cNvSpPr>
            <a:spLocks noChangeArrowheads="1"/>
          </p:cNvSpPr>
          <p:nvPr/>
        </p:nvSpPr>
        <p:spPr bwMode="auto">
          <a:xfrm>
            <a:off x="3346449" y="1489075"/>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PACE PLC</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Grande distribution</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41</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1143" name="Rectangle 7"/>
          <p:cNvSpPr>
            <a:spLocks noChangeArrowheads="1"/>
          </p:cNvSpPr>
          <p:nvPr/>
        </p:nvSpPr>
        <p:spPr bwMode="auto">
          <a:xfrm>
            <a:off x="795338" y="3933825"/>
            <a:ext cx="5337175" cy="3032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algn="just"/>
            <a:endParaRPr lang="fr-FR" dirty="0" smtClean="0"/>
          </a:p>
          <a:p>
            <a:pPr lvl="1" indent="84138" algn="just"/>
            <a:endParaRPr lang="fr-FR" dirty="0" smtClean="0"/>
          </a:p>
          <a:p>
            <a:pPr lvl="1" indent="84138" algn="just"/>
            <a:r>
              <a:rPr lang="fr-FR" dirty="0" smtClean="0"/>
              <a:t>Le groupe CARREFOUR est né en 1959 et compte 3000 magasins dans le monde Sa politique d’acquisition de groupes de grande distribution à l’étranger, malgré une rotation des actifs de 1,69, limite son taux de marge à 0 % avec un rendement des capitaux de seulement 3 %. </a:t>
            </a:r>
          </a:p>
          <a:p>
            <a:pPr lvl="1" indent="84138" algn="just"/>
            <a:endParaRPr lang="fr-FR" dirty="0" smtClean="0"/>
          </a:p>
          <a:p>
            <a:pPr lvl="1" indent="84138" algn="just"/>
            <a:r>
              <a:rPr lang="fr-FR" dirty="0" smtClean="0"/>
              <a:t>Le groupe britannique TESCO est né en 1919 . Avec 3500 magasins dans le monde, il obtient un coût de gestion de la supply chain de 5 % , soit  15 % de moins que CARREFOUR. TESCO obtient un taux de marge de 4 % et un rendement des capitaux de 16 %.</a:t>
            </a:r>
            <a:endParaRPr lang="en-US" dirty="0" smtClean="0"/>
          </a:p>
          <a:p>
            <a:pPr algn="just"/>
            <a:endParaRPr lang="fr-FR" dirty="0"/>
          </a:p>
        </p:txBody>
      </p:sp>
      <p:grpSp>
        <p:nvGrpSpPr>
          <p:cNvPr id="47" name="Groupe 46"/>
          <p:cNvGrpSpPr/>
          <p:nvPr/>
        </p:nvGrpSpPr>
        <p:grpSpPr>
          <a:xfrm>
            <a:off x="992188" y="4457699"/>
            <a:ext cx="1144588" cy="441326"/>
            <a:chOff x="992188" y="4776786"/>
            <a:chExt cx="1144588" cy="441326"/>
          </a:xfrm>
        </p:grpSpPr>
        <p:pic>
          <p:nvPicPr>
            <p:cNvPr id="48"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49"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0"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1"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2"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3"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4" name="Groupe 53"/>
          <p:cNvGrpSpPr/>
          <p:nvPr/>
        </p:nvGrpSpPr>
        <p:grpSpPr>
          <a:xfrm>
            <a:off x="990600" y="1716088"/>
            <a:ext cx="919162" cy="1052513"/>
            <a:chOff x="990600" y="2035175"/>
            <a:chExt cx="919162" cy="1052513"/>
          </a:xfrm>
        </p:grpSpPr>
        <p:pic>
          <p:nvPicPr>
            <p:cNvPr id="55"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6"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7"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8"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59"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0"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1"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2"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3"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4"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5"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6"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9943" name="Picture 7"/>
          <p:cNvPicPr>
            <a:picLocks noChangeAspect="1" noChangeArrowheads="1"/>
          </p:cNvPicPr>
          <p:nvPr/>
        </p:nvPicPr>
        <p:blipFill>
          <a:blip r:embed="rId9" cstate="print"/>
          <a:srcRect/>
          <a:stretch>
            <a:fillRect/>
          </a:stretch>
        </p:blipFill>
        <p:spPr bwMode="auto">
          <a:xfrm>
            <a:off x="3908425" y="3567113"/>
            <a:ext cx="1611313" cy="1557338"/>
          </a:xfrm>
          <a:prstGeom prst="rect">
            <a:avLst/>
          </a:prstGeom>
          <a:noFill/>
          <a:ln w="9525">
            <a:noFill/>
            <a:miter lim="800000"/>
            <a:headEnd/>
            <a:tailEnd/>
          </a:ln>
        </p:spPr>
      </p:pic>
      <p:pic>
        <p:nvPicPr>
          <p:cNvPr id="39944" name="Picture 8"/>
          <p:cNvPicPr>
            <a:picLocks noChangeAspect="1" noChangeArrowheads="1"/>
          </p:cNvPicPr>
          <p:nvPr/>
        </p:nvPicPr>
        <p:blipFill>
          <a:blip r:embed="rId10" cstate="print"/>
          <a:srcRect/>
          <a:stretch>
            <a:fillRect/>
          </a:stretch>
        </p:blipFill>
        <p:spPr bwMode="auto">
          <a:xfrm>
            <a:off x="3908425" y="3567113"/>
            <a:ext cx="1611313" cy="1557338"/>
          </a:xfrm>
          <a:prstGeom prst="rect">
            <a:avLst/>
          </a:prstGeom>
          <a:noFill/>
          <a:ln w="9525">
            <a:noFill/>
            <a:miter lim="800000"/>
            <a:headEnd/>
            <a:tailEnd/>
          </a:ln>
        </p:spPr>
      </p:pic>
      <p:sp>
        <p:nvSpPr>
          <p:cNvPr id="39945" name="Freeform 9"/>
          <p:cNvSpPr>
            <a:spLocks noEditPoints="1"/>
          </p:cNvSpPr>
          <p:nvPr/>
        </p:nvSpPr>
        <p:spPr bwMode="auto">
          <a:xfrm>
            <a:off x="3898900" y="3594100"/>
            <a:ext cx="26988" cy="1520825"/>
          </a:xfrm>
          <a:custGeom>
            <a:avLst/>
            <a:gdLst/>
            <a:ahLst/>
            <a:cxnLst>
              <a:cxn ang="0">
                <a:pos x="17" y="958"/>
              </a:cxn>
              <a:cxn ang="0">
                <a:pos x="0" y="958"/>
              </a:cxn>
              <a:cxn ang="0">
                <a:pos x="0" y="952"/>
              </a:cxn>
              <a:cxn ang="0">
                <a:pos x="17" y="952"/>
              </a:cxn>
              <a:cxn ang="0">
                <a:pos x="17" y="958"/>
              </a:cxn>
              <a:cxn ang="0">
                <a:pos x="17" y="771"/>
              </a:cxn>
              <a:cxn ang="0">
                <a:pos x="0" y="771"/>
              </a:cxn>
              <a:cxn ang="0">
                <a:pos x="0" y="765"/>
              </a:cxn>
              <a:cxn ang="0">
                <a:pos x="17" y="765"/>
              </a:cxn>
              <a:cxn ang="0">
                <a:pos x="17" y="771"/>
              </a:cxn>
              <a:cxn ang="0">
                <a:pos x="17" y="578"/>
              </a:cxn>
              <a:cxn ang="0">
                <a:pos x="0" y="578"/>
              </a:cxn>
              <a:cxn ang="0">
                <a:pos x="0" y="573"/>
              </a:cxn>
              <a:cxn ang="0">
                <a:pos x="17" y="573"/>
              </a:cxn>
              <a:cxn ang="0">
                <a:pos x="17" y="578"/>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58">
                <a:moveTo>
                  <a:pt x="17" y="958"/>
                </a:moveTo>
                <a:lnTo>
                  <a:pt x="0" y="958"/>
                </a:lnTo>
                <a:lnTo>
                  <a:pt x="0" y="952"/>
                </a:lnTo>
                <a:lnTo>
                  <a:pt x="17" y="952"/>
                </a:lnTo>
                <a:lnTo>
                  <a:pt x="17" y="958"/>
                </a:lnTo>
                <a:close/>
                <a:moveTo>
                  <a:pt x="17" y="771"/>
                </a:moveTo>
                <a:lnTo>
                  <a:pt x="0" y="771"/>
                </a:lnTo>
                <a:lnTo>
                  <a:pt x="0" y="765"/>
                </a:lnTo>
                <a:lnTo>
                  <a:pt x="17" y="765"/>
                </a:lnTo>
                <a:lnTo>
                  <a:pt x="17" y="771"/>
                </a:lnTo>
                <a:close/>
                <a:moveTo>
                  <a:pt x="17" y="578"/>
                </a:moveTo>
                <a:lnTo>
                  <a:pt x="0" y="578"/>
                </a:lnTo>
                <a:lnTo>
                  <a:pt x="0" y="573"/>
                </a:lnTo>
                <a:lnTo>
                  <a:pt x="17" y="573"/>
                </a:lnTo>
                <a:lnTo>
                  <a:pt x="17" y="578"/>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46" name="Rectangle 10"/>
          <p:cNvSpPr>
            <a:spLocks noChangeArrowheads="1"/>
          </p:cNvSpPr>
          <p:nvPr/>
        </p:nvSpPr>
        <p:spPr bwMode="auto">
          <a:xfrm>
            <a:off x="3449637" y="4899025"/>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NEXT PLC</a:t>
            </a:r>
            <a:endParaRPr kumimoji="0" lang="fr-FR" sz="1800" b="0" i="0" u="none" strike="noStrike" cap="none" normalizeH="0" baseline="0" smtClean="0">
              <a:ln>
                <a:noFill/>
              </a:ln>
              <a:solidFill>
                <a:schemeClr val="tx1"/>
              </a:solidFill>
              <a:effectLst/>
              <a:latin typeface="Arial" pitchFamily="34" charset="0"/>
            </a:endParaRPr>
          </a:p>
        </p:txBody>
      </p:sp>
      <p:sp>
        <p:nvSpPr>
          <p:cNvPr id="39947" name="Rectangle 11"/>
          <p:cNvSpPr>
            <a:spLocks noChangeArrowheads="1"/>
          </p:cNvSpPr>
          <p:nvPr/>
        </p:nvSpPr>
        <p:spPr bwMode="auto">
          <a:xfrm>
            <a:off x="2981325" y="4592638"/>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X5 RETAIL GROUP NV</a:t>
            </a:r>
            <a:endParaRPr kumimoji="0" lang="fr-FR" sz="1800" b="0" i="0" u="none" strike="noStrike" cap="none" normalizeH="0" baseline="0" smtClean="0">
              <a:ln>
                <a:noFill/>
              </a:ln>
              <a:solidFill>
                <a:schemeClr val="tx1"/>
              </a:solidFill>
              <a:effectLst/>
              <a:latin typeface="Arial" pitchFamily="34" charset="0"/>
            </a:endParaRPr>
          </a:p>
        </p:txBody>
      </p:sp>
      <p:sp>
        <p:nvSpPr>
          <p:cNvPr id="39948" name="Rectangle 12"/>
          <p:cNvSpPr>
            <a:spLocks noChangeArrowheads="1"/>
          </p:cNvSpPr>
          <p:nvPr/>
        </p:nvSpPr>
        <p:spPr bwMode="auto">
          <a:xfrm>
            <a:off x="3043237" y="4286250"/>
            <a:ext cx="8286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MEDIAMARKET SPA</a:t>
            </a:r>
            <a:endParaRPr kumimoji="0" lang="fr-FR" sz="1800" b="0" i="0" u="none" strike="noStrike" cap="none" normalizeH="0" baseline="0" smtClean="0">
              <a:ln>
                <a:noFill/>
              </a:ln>
              <a:solidFill>
                <a:schemeClr val="tx1"/>
              </a:solidFill>
              <a:effectLst/>
              <a:latin typeface="Arial" pitchFamily="34" charset="0"/>
            </a:endParaRPr>
          </a:p>
        </p:txBody>
      </p:sp>
      <p:sp>
        <p:nvSpPr>
          <p:cNvPr id="39949" name="Rectangle 13"/>
          <p:cNvSpPr>
            <a:spLocks noChangeArrowheads="1"/>
          </p:cNvSpPr>
          <p:nvPr/>
        </p:nvSpPr>
        <p:spPr bwMode="auto">
          <a:xfrm>
            <a:off x="3403600" y="3989388"/>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TESCO PLC</a:t>
            </a:r>
            <a:endParaRPr kumimoji="0" lang="fr-FR" sz="1800" b="0" i="0" u="none" strike="noStrike" cap="none" normalizeH="0" baseline="0" smtClean="0">
              <a:ln>
                <a:noFill/>
              </a:ln>
              <a:solidFill>
                <a:schemeClr val="tx1"/>
              </a:solidFill>
              <a:effectLst/>
              <a:latin typeface="Arial" pitchFamily="34" charset="0"/>
            </a:endParaRPr>
          </a:p>
        </p:txBody>
      </p:sp>
      <p:sp>
        <p:nvSpPr>
          <p:cNvPr id="39950" name="Rectangle 14"/>
          <p:cNvSpPr>
            <a:spLocks noChangeArrowheads="1"/>
          </p:cNvSpPr>
          <p:nvPr/>
        </p:nvSpPr>
        <p:spPr bwMode="auto">
          <a:xfrm>
            <a:off x="3224212" y="3683000"/>
            <a:ext cx="6572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CARREFOUR SA</a:t>
            </a:r>
            <a:endParaRPr kumimoji="0" lang="fr-FR" sz="1800" b="0" i="0" u="none" strike="noStrike" cap="none" normalizeH="0" baseline="0" smtClean="0">
              <a:ln>
                <a:noFill/>
              </a:ln>
              <a:solidFill>
                <a:schemeClr val="tx1"/>
              </a:solidFill>
              <a:effectLst/>
              <a:latin typeface="Arial" pitchFamily="34" charset="0"/>
            </a:endParaRPr>
          </a:p>
        </p:txBody>
      </p:sp>
      <p:pic>
        <p:nvPicPr>
          <p:cNvPr id="39960" name="Picture 24"/>
          <p:cNvPicPr>
            <a:picLocks noChangeAspect="1" noChangeArrowheads="1"/>
          </p:cNvPicPr>
          <p:nvPr/>
        </p:nvPicPr>
        <p:blipFill>
          <a:blip r:embed="rId11" cstate="print"/>
          <a:srcRect/>
          <a:stretch>
            <a:fillRect/>
          </a:stretch>
        </p:blipFill>
        <p:spPr bwMode="auto">
          <a:xfrm>
            <a:off x="3898900" y="1371600"/>
            <a:ext cx="2062163" cy="1593850"/>
          </a:xfrm>
          <a:prstGeom prst="rect">
            <a:avLst/>
          </a:prstGeom>
          <a:noFill/>
          <a:ln w="9525">
            <a:noFill/>
            <a:miter lim="800000"/>
            <a:headEnd/>
            <a:tailEnd/>
          </a:ln>
        </p:spPr>
      </p:pic>
      <p:pic>
        <p:nvPicPr>
          <p:cNvPr id="39961" name="Picture 25"/>
          <p:cNvPicPr>
            <a:picLocks noChangeAspect="1" noChangeArrowheads="1"/>
          </p:cNvPicPr>
          <p:nvPr/>
        </p:nvPicPr>
        <p:blipFill>
          <a:blip r:embed="rId12" cstate="print"/>
          <a:srcRect/>
          <a:stretch>
            <a:fillRect/>
          </a:stretch>
        </p:blipFill>
        <p:spPr bwMode="auto">
          <a:xfrm>
            <a:off x="3898900" y="1371600"/>
            <a:ext cx="2062163" cy="1593850"/>
          </a:xfrm>
          <a:prstGeom prst="rect">
            <a:avLst/>
          </a:prstGeom>
          <a:noFill/>
          <a:ln w="9525">
            <a:noFill/>
            <a:miter lim="800000"/>
            <a:headEnd/>
            <a:tailEnd/>
          </a:ln>
        </p:spPr>
      </p:pic>
      <p:sp>
        <p:nvSpPr>
          <p:cNvPr id="39962" name="Freeform 26"/>
          <p:cNvSpPr>
            <a:spLocks noEditPoints="1"/>
          </p:cNvSpPr>
          <p:nvPr/>
        </p:nvSpPr>
        <p:spPr bwMode="auto">
          <a:xfrm>
            <a:off x="3889375" y="13906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963" name="Rectangle 27"/>
          <p:cNvSpPr>
            <a:spLocks noChangeArrowheads="1"/>
          </p:cNvSpPr>
          <p:nvPr/>
        </p:nvSpPr>
        <p:spPr bwMode="auto">
          <a:xfrm>
            <a:off x="3440112" y="2740025"/>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NEXT PLC</a:t>
            </a:r>
            <a:endParaRPr kumimoji="0" lang="fr-FR" sz="1800" b="0" i="0" u="none" strike="noStrike" cap="none" normalizeH="0" baseline="0" smtClean="0">
              <a:ln>
                <a:noFill/>
              </a:ln>
              <a:solidFill>
                <a:schemeClr val="tx1"/>
              </a:solidFill>
              <a:effectLst/>
              <a:latin typeface="Arial" pitchFamily="34" charset="0"/>
            </a:endParaRPr>
          </a:p>
        </p:txBody>
      </p:sp>
      <p:sp>
        <p:nvSpPr>
          <p:cNvPr id="39964" name="Rectangle 28"/>
          <p:cNvSpPr>
            <a:spLocks noChangeArrowheads="1"/>
          </p:cNvSpPr>
          <p:nvPr/>
        </p:nvSpPr>
        <p:spPr bwMode="auto">
          <a:xfrm>
            <a:off x="2971800" y="2424112"/>
            <a:ext cx="9001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X5 RETAIL GROUP NV</a:t>
            </a:r>
            <a:endParaRPr kumimoji="0" lang="fr-FR" sz="1800" b="0" i="0" u="none" strike="noStrike" cap="none" normalizeH="0" baseline="0" smtClean="0">
              <a:ln>
                <a:noFill/>
              </a:ln>
              <a:solidFill>
                <a:schemeClr val="tx1"/>
              </a:solidFill>
              <a:effectLst/>
              <a:latin typeface="Arial" pitchFamily="34" charset="0"/>
            </a:endParaRPr>
          </a:p>
        </p:txBody>
      </p:sp>
      <p:sp>
        <p:nvSpPr>
          <p:cNvPr id="39965" name="Rectangle 29"/>
          <p:cNvSpPr>
            <a:spLocks noChangeArrowheads="1"/>
          </p:cNvSpPr>
          <p:nvPr/>
        </p:nvSpPr>
        <p:spPr bwMode="auto">
          <a:xfrm>
            <a:off x="3043237" y="2119312"/>
            <a:ext cx="8286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MEDIAMARKET SPA</a:t>
            </a:r>
            <a:endParaRPr kumimoji="0" lang="fr-FR" sz="1800" b="0" i="0" u="none" strike="noStrike" cap="none" normalizeH="0" baseline="0" smtClean="0">
              <a:ln>
                <a:noFill/>
              </a:ln>
              <a:solidFill>
                <a:schemeClr val="tx1"/>
              </a:solidFill>
              <a:effectLst/>
              <a:latin typeface="Arial" pitchFamily="34" charset="0"/>
            </a:endParaRPr>
          </a:p>
        </p:txBody>
      </p:sp>
      <p:sp>
        <p:nvSpPr>
          <p:cNvPr id="39966" name="Rectangle 30"/>
          <p:cNvSpPr>
            <a:spLocks noChangeArrowheads="1"/>
          </p:cNvSpPr>
          <p:nvPr/>
        </p:nvSpPr>
        <p:spPr bwMode="auto">
          <a:xfrm>
            <a:off x="3403600" y="1803400"/>
            <a:ext cx="4778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TESCO PLC</a:t>
            </a:r>
            <a:endParaRPr kumimoji="0" lang="fr-FR" sz="1800" b="0" i="0" u="none" strike="noStrike" cap="none" normalizeH="0" baseline="0" dirty="0" smtClean="0">
              <a:ln>
                <a:noFill/>
              </a:ln>
              <a:solidFill>
                <a:schemeClr val="tx1"/>
              </a:solidFill>
              <a:effectLst/>
              <a:latin typeface="Arial" pitchFamily="34" charset="0"/>
            </a:endParaRPr>
          </a:p>
        </p:txBody>
      </p:sp>
      <p:sp>
        <p:nvSpPr>
          <p:cNvPr id="39967" name="Rectangle 31"/>
          <p:cNvSpPr>
            <a:spLocks noChangeArrowheads="1"/>
          </p:cNvSpPr>
          <p:nvPr/>
        </p:nvSpPr>
        <p:spPr bwMode="auto">
          <a:xfrm>
            <a:off x="3214687" y="1489075"/>
            <a:ext cx="6572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CARREFOUR SA</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Produits de la mode</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42</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1143" name="Rectangle 7"/>
          <p:cNvSpPr>
            <a:spLocks noChangeArrowheads="1"/>
          </p:cNvSpPr>
          <p:nvPr/>
        </p:nvSpPr>
        <p:spPr bwMode="auto">
          <a:xfrm>
            <a:off x="795338" y="3933825"/>
            <a:ext cx="5337175" cy="3032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4138" algn="just"/>
            <a:r>
              <a:rPr lang="fr-FR" dirty="0" smtClean="0"/>
              <a:t>Le groupe suédois H&amp;M se positionne sur la distribution internationale de vêtements et de cosmétiques. Présents dans 20 pays avec 1 000 boutiques, H&amp;M ne possède pas d’usines en propre, mais une multitude de designers et d’acheteurs, avec 700 fournisseurs indépendants. L’amélioration de la gestion de ses processus lui a permis de réduire de 20% les  délais de lancement de nouveaux produits. L’amélioration dans sa gestion de la demande lui  a permis de mieux maîtriser ses coûts et de raccourcir ses délais. En terme de profitabilité , le rendement des capitaux atteint 40 % et un taux de marge de 16 %.</a:t>
            </a:r>
          </a:p>
          <a:p>
            <a:pPr lvl="1" indent="84138" algn="just"/>
            <a:endParaRPr lang="fr-FR" dirty="0" smtClean="0"/>
          </a:p>
          <a:p>
            <a:pPr lvl="1" indent="84138" algn="just"/>
            <a:r>
              <a:rPr lang="fr-FR" dirty="0" smtClean="0"/>
              <a:t>Né en 1984, le groupe CAMAIEU est positionné sur le même marché, avec 700 boutiques, dont la moitié en France. Les taux de croissance sont similaires pour les 2 groupes, CAMAIEU obtient un taux de marge de 11 % et un rendement  des capitaux de 25 %.</a:t>
            </a:r>
            <a:endParaRPr lang="fr-FR" dirty="0"/>
          </a:p>
        </p:txBody>
      </p:sp>
      <p:sp>
        <p:nvSpPr>
          <p:cNvPr id="60420" name="AutoShape 4"/>
          <p:cNvSpPr>
            <a:spLocks noChangeAspect="1" noChangeArrowheads="1" noTextEdit="1"/>
          </p:cNvSpPr>
          <p:nvPr/>
        </p:nvSpPr>
        <p:spPr bwMode="auto">
          <a:xfrm>
            <a:off x="731838" y="14827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48" name="Groupe 47"/>
          <p:cNvGrpSpPr/>
          <p:nvPr/>
        </p:nvGrpSpPr>
        <p:grpSpPr>
          <a:xfrm>
            <a:off x="992188" y="4362448"/>
            <a:ext cx="1144588" cy="441326"/>
            <a:chOff x="992188" y="4776786"/>
            <a:chExt cx="1144588" cy="441326"/>
          </a:xfrm>
        </p:grpSpPr>
        <p:pic>
          <p:nvPicPr>
            <p:cNvPr id="49"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50"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1"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2"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3"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4"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5" name="Groupe 54"/>
          <p:cNvGrpSpPr/>
          <p:nvPr/>
        </p:nvGrpSpPr>
        <p:grpSpPr>
          <a:xfrm>
            <a:off x="990600" y="1620837"/>
            <a:ext cx="919162" cy="1052513"/>
            <a:chOff x="990600" y="2035175"/>
            <a:chExt cx="919162" cy="1052513"/>
          </a:xfrm>
        </p:grpSpPr>
        <p:pic>
          <p:nvPicPr>
            <p:cNvPr id="56"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7"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9"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60"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2"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3"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5"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6"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5847" name="Picture 7"/>
          <p:cNvPicPr>
            <a:picLocks noChangeAspect="1" noChangeArrowheads="1"/>
          </p:cNvPicPr>
          <p:nvPr/>
        </p:nvPicPr>
        <p:blipFill>
          <a:blip r:embed="rId9" cstate="print"/>
          <a:srcRect/>
          <a:stretch>
            <a:fillRect/>
          </a:stretch>
        </p:blipFill>
        <p:spPr bwMode="auto">
          <a:xfrm>
            <a:off x="4125913" y="3395662"/>
            <a:ext cx="1611313" cy="1557338"/>
          </a:xfrm>
          <a:prstGeom prst="rect">
            <a:avLst/>
          </a:prstGeom>
          <a:noFill/>
          <a:ln w="9525">
            <a:noFill/>
            <a:miter lim="800000"/>
            <a:headEnd/>
            <a:tailEnd/>
          </a:ln>
        </p:spPr>
      </p:pic>
      <p:pic>
        <p:nvPicPr>
          <p:cNvPr id="35848" name="Picture 8"/>
          <p:cNvPicPr>
            <a:picLocks noChangeAspect="1" noChangeArrowheads="1"/>
          </p:cNvPicPr>
          <p:nvPr/>
        </p:nvPicPr>
        <p:blipFill>
          <a:blip r:embed="rId10" cstate="print"/>
          <a:srcRect/>
          <a:stretch>
            <a:fillRect/>
          </a:stretch>
        </p:blipFill>
        <p:spPr bwMode="auto">
          <a:xfrm>
            <a:off x="4125913" y="3395662"/>
            <a:ext cx="1611313" cy="1557338"/>
          </a:xfrm>
          <a:prstGeom prst="rect">
            <a:avLst/>
          </a:prstGeom>
          <a:noFill/>
          <a:ln w="9525">
            <a:noFill/>
            <a:miter lim="800000"/>
            <a:headEnd/>
            <a:tailEnd/>
          </a:ln>
        </p:spPr>
      </p:pic>
      <p:sp>
        <p:nvSpPr>
          <p:cNvPr id="35849" name="Freeform 9"/>
          <p:cNvSpPr>
            <a:spLocks noEditPoints="1"/>
          </p:cNvSpPr>
          <p:nvPr/>
        </p:nvSpPr>
        <p:spPr bwMode="auto">
          <a:xfrm>
            <a:off x="4116388" y="3422649"/>
            <a:ext cx="26988" cy="1520825"/>
          </a:xfrm>
          <a:custGeom>
            <a:avLst/>
            <a:gdLst/>
            <a:ahLst/>
            <a:cxnLst>
              <a:cxn ang="0">
                <a:pos x="17" y="958"/>
              </a:cxn>
              <a:cxn ang="0">
                <a:pos x="0" y="958"/>
              </a:cxn>
              <a:cxn ang="0">
                <a:pos x="0" y="952"/>
              </a:cxn>
              <a:cxn ang="0">
                <a:pos x="17" y="952"/>
              </a:cxn>
              <a:cxn ang="0">
                <a:pos x="17" y="958"/>
              </a:cxn>
              <a:cxn ang="0">
                <a:pos x="17" y="771"/>
              </a:cxn>
              <a:cxn ang="0">
                <a:pos x="0" y="771"/>
              </a:cxn>
              <a:cxn ang="0">
                <a:pos x="0" y="765"/>
              </a:cxn>
              <a:cxn ang="0">
                <a:pos x="17" y="765"/>
              </a:cxn>
              <a:cxn ang="0">
                <a:pos x="17" y="771"/>
              </a:cxn>
              <a:cxn ang="0">
                <a:pos x="17" y="578"/>
              </a:cxn>
              <a:cxn ang="0">
                <a:pos x="0" y="578"/>
              </a:cxn>
              <a:cxn ang="0">
                <a:pos x="0" y="573"/>
              </a:cxn>
              <a:cxn ang="0">
                <a:pos x="17" y="573"/>
              </a:cxn>
              <a:cxn ang="0">
                <a:pos x="17" y="578"/>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58">
                <a:moveTo>
                  <a:pt x="17" y="958"/>
                </a:moveTo>
                <a:lnTo>
                  <a:pt x="0" y="958"/>
                </a:lnTo>
                <a:lnTo>
                  <a:pt x="0" y="952"/>
                </a:lnTo>
                <a:lnTo>
                  <a:pt x="17" y="952"/>
                </a:lnTo>
                <a:lnTo>
                  <a:pt x="17" y="958"/>
                </a:lnTo>
                <a:close/>
                <a:moveTo>
                  <a:pt x="17" y="771"/>
                </a:moveTo>
                <a:lnTo>
                  <a:pt x="0" y="771"/>
                </a:lnTo>
                <a:lnTo>
                  <a:pt x="0" y="765"/>
                </a:lnTo>
                <a:lnTo>
                  <a:pt x="17" y="765"/>
                </a:lnTo>
                <a:lnTo>
                  <a:pt x="17" y="771"/>
                </a:lnTo>
                <a:close/>
                <a:moveTo>
                  <a:pt x="17" y="578"/>
                </a:moveTo>
                <a:lnTo>
                  <a:pt x="0" y="578"/>
                </a:lnTo>
                <a:lnTo>
                  <a:pt x="0" y="573"/>
                </a:lnTo>
                <a:lnTo>
                  <a:pt x="17" y="573"/>
                </a:lnTo>
                <a:lnTo>
                  <a:pt x="17" y="578"/>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50" name="Rectangle 10"/>
          <p:cNvSpPr>
            <a:spLocks noChangeArrowheads="1"/>
          </p:cNvSpPr>
          <p:nvPr/>
        </p:nvSpPr>
        <p:spPr bwMode="auto">
          <a:xfrm>
            <a:off x="3027363" y="4727574"/>
            <a:ext cx="10620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ORIFLAME COSMETICS SA</a:t>
            </a:r>
            <a:endParaRPr kumimoji="0" lang="fr-FR" sz="1800" b="0" i="0" u="none" strike="noStrike" cap="none" normalizeH="0" baseline="0" smtClean="0">
              <a:ln>
                <a:noFill/>
              </a:ln>
              <a:solidFill>
                <a:schemeClr val="tx1"/>
              </a:solidFill>
              <a:effectLst/>
              <a:latin typeface="Arial" pitchFamily="34" charset="0"/>
            </a:endParaRPr>
          </a:p>
        </p:txBody>
      </p:sp>
      <p:sp>
        <p:nvSpPr>
          <p:cNvPr id="35851" name="Rectangle 11"/>
          <p:cNvSpPr>
            <a:spLocks noChangeArrowheads="1"/>
          </p:cNvSpPr>
          <p:nvPr/>
        </p:nvSpPr>
        <p:spPr bwMode="auto">
          <a:xfrm>
            <a:off x="2667000" y="4421187"/>
            <a:ext cx="14224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GERRY WEBER INTERNATIONAL AG</a:t>
            </a:r>
            <a:endParaRPr kumimoji="0" lang="fr-FR" sz="1800" b="0" i="0" u="none" strike="noStrike" cap="none" normalizeH="0" baseline="0" smtClean="0">
              <a:ln>
                <a:noFill/>
              </a:ln>
              <a:solidFill>
                <a:schemeClr val="tx1"/>
              </a:solidFill>
              <a:effectLst/>
              <a:latin typeface="Arial" pitchFamily="34" charset="0"/>
            </a:endParaRPr>
          </a:p>
        </p:txBody>
      </p:sp>
      <p:sp>
        <p:nvSpPr>
          <p:cNvPr id="35852" name="Rectangle 12"/>
          <p:cNvSpPr>
            <a:spLocks noChangeArrowheads="1"/>
          </p:cNvSpPr>
          <p:nvPr/>
        </p:nvSpPr>
        <p:spPr bwMode="auto">
          <a:xfrm>
            <a:off x="3640138" y="4114799"/>
            <a:ext cx="4508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GEOX SPA</a:t>
            </a:r>
            <a:endParaRPr kumimoji="0" lang="fr-FR" sz="1800" b="0" i="0" u="none" strike="noStrike" cap="none" normalizeH="0" baseline="0" smtClean="0">
              <a:ln>
                <a:noFill/>
              </a:ln>
              <a:solidFill>
                <a:schemeClr val="tx1"/>
              </a:solidFill>
              <a:effectLst/>
              <a:latin typeface="Arial" pitchFamily="34" charset="0"/>
            </a:endParaRPr>
          </a:p>
        </p:txBody>
      </p:sp>
      <p:sp>
        <p:nvSpPr>
          <p:cNvPr id="35853" name="Rectangle 13"/>
          <p:cNvSpPr>
            <a:spLocks noChangeArrowheads="1"/>
          </p:cNvSpPr>
          <p:nvPr/>
        </p:nvSpPr>
        <p:spPr bwMode="auto">
          <a:xfrm>
            <a:off x="3657600" y="3817937"/>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CAMAIEU</a:t>
            </a:r>
            <a:endParaRPr kumimoji="0" lang="fr-FR" sz="1800" b="0" i="0" u="none" strike="noStrike" cap="none" normalizeH="0" baseline="0" smtClean="0">
              <a:ln>
                <a:noFill/>
              </a:ln>
              <a:solidFill>
                <a:schemeClr val="tx1"/>
              </a:solidFill>
              <a:effectLst/>
              <a:latin typeface="Arial" pitchFamily="34" charset="0"/>
            </a:endParaRPr>
          </a:p>
        </p:txBody>
      </p:sp>
      <p:sp>
        <p:nvSpPr>
          <p:cNvPr id="35854" name="Rectangle 14"/>
          <p:cNvSpPr>
            <a:spLocks noChangeArrowheads="1"/>
          </p:cNvSpPr>
          <p:nvPr/>
        </p:nvSpPr>
        <p:spPr bwMode="auto">
          <a:xfrm>
            <a:off x="3117850" y="3511549"/>
            <a:ext cx="9810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HENNES &amp; MAURITZ AB</a:t>
            </a:r>
            <a:endParaRPr kumimoji="0" lang="fr-FR" sz="1800" b="0" i="0" u="none" strike="noStrike" cap="none" normalizeH="0" baseline="0" smtClean="0">
              <a:ln>
                <a:noFill/>
              </a:ln>
              <a:solidFill>
                <a:schemeClr val="tx1"/>
              </a:solidFill>
              <a:effectLst/>
              <a:latin typeface="Arial" pitchFamily="34" charset="0"/>
            </a:endParaRPr>
          </a:p>
        </p:txBody>
      </p:sp>
      <p:pic>
        <p:nvPicPr>
          <p:cNvPr id="35864" name="Picture 24"/>
          <p:cNvPicPr>
            <a:picLocks noChangeAspect="1" noChangeArrowheads="1"/>
          </p:cNvPicPr>
          <p:nvPr/>
        </p:nvPicPr>
        <p:blipFill>
          <a:blip r:embed="rId11" cstate="print"/>
          <a:srcRect/>
          <a:stretch>
            <a:fillRect/>
          </a:stretch>
        </p:blipFill>
        <p:spPr bwMode="auto">
          <a:xfrm>
            <a:off x="4116388" y="1262062"/>
            <a:ext cx="2062163" cy="1593850"/>
          </a:xfrm>
          <a:prstGeom prst="rect">
            <a:avLst/>
          </a:prstGeom>
          <a:noFill/>
          <a:ln w="9525">
            <a:noFill/>
            <a:miter lim="800000"/>
            <a:headEnd/>
            <a:tailEnd/>
          </a:ln>
        </p:spPr>
      </p:pic>
      <p:pic>
        <p:nvPicPr>
          <p:cNvPr id="35865" name="Picture 25"/>
          <p:cNvPicPr>
            <a:picLocks noChangeAspect="1" noChangeArrowheads="1"/>
          </p:cNvPicPr>
          <p:nvPr/>
        </p:nvPicPr>
        <p:blipFill>
          <a:blip r:embed="rId12" cstate="print"/>
          <a:srcRect/>
          <a:stretch>
            <a:fillRect/>
          </a:stretch>
        </p:blipFill>
        <p:spPr bwMode="auto">
          <a:xfrm>
            <a:off x="4116388" y="1262062"/>
            <a:ext cx="2062163" cy="1593850"/>
          </a:xfrm>
          <a:prstGeom prst="rect">
            <a:avLst/>
          </a:prstGeom>
          <a:noFill/>
          <a:ln w="9525">
            <a:noFill/>
            <a:miter lim="800000"/>
            <a:headEnd/>
            <a:tailEnd/>
          </a:ln>
        </p:spPr>
      </p:pic>
      <p:sp>
        <p:nvSpPr>
          <p:cNvPr id="35866" name="Freeform 26"/>
          <p:cNvSpPr>
            <a:spLocks noEditPoints="1"/>
          </p:cNvSpPr>
          <p:nvPr/>
        </p:nvSpPr>
        <p:spPr bwMode="auto">
          <a:xfrm>
            <a:off x="4106863" y="1281112"/>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867" name="Rectangle 27"/>
          <p:cNvSpPr>
            <a:spLocks noChangeArrowheads="1"/>
          </p:cNvSpPr>
          <p:nvPr/>
        </p:nvSpPr>
        <p:spPr bwMode="auto">
          <a:xfrm>
            <a:off x="3027363" y="2630487"/>
            <a:ext cx="10620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ORIFLAME COSMETICS SA</a:t>
            </a:r>
            <a:endParaRPr kumimoji="0" lang="fr-FR" sz="1800" b="0" i="0" u="none" strike="noStrike" cap="none" normalizeH="0" baseline="0" smtClean="0">
              <a:ln>
                <a:noFill/>
              </a:ln>
              <a:solidFill>
                <a:schemeClr val="tx1"/>
              </a:solidFill>
              <a:effectLst/>
              <a:latin typeface="Arial" pitchFamily="34" charset="0"/>
            </a:endParaRPr>
          </a:p>
        </p:txBody>
      </p:sp>
      <p:sp>
        <p:nvSpPr>
          <p:cNvPr id="35868" name="Rectangle 28"/>
          <p:cNvSpPr>
            <a:spLocks noChangeArrowheads="1"/>
          </p:cNvSpPr>
          <p:nvPr/>
        </p:nvSpPr>
        <p:spPr bwMode="auto">
          <a:xfrm>
            <a:off x="2667000" y="2314574"/>
            <a:ext cx="14224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GERRY WEBER INTERNATIONAL AG</a:t>
            </a:r>
            <a:endParaRPr kumimoji="0" lang="fr-FR" sz="1800" b="0" i="0" u="none" strike="noStrike" cap="none" normalizeH="0" baseline="0" smtClean="0">
              <a:ln>
                <a:noFill/>
              </a:ln>
              <a:solidFill>
                <a:schemeClr val="tx1"/>
              </a:solidFill>
              <a:effectLst/>
              <a:latin typeface="Arial" pitchFamily="34" charset="0"/>
            </a:endParaRPr>
          </a:p>
        </p:txBody>
      </p:sp>
      <p:sp>
        <p:nvSpPr>
          <p:cNvPr id="35869" name="Rectangle 29"/>
          <p:cNvSpPr>
            <a:spLocks noChangeArrowheads="1"/>
          </p:cNvSpPr>
          <p:nvPr/>
        </p:nvSpPr>
        <p:spPr bwMode="auto">
          <a:xfrm>
            <a:off x="3640138" y="2009774"/>
            <a:ext cx="4508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GEOX SPA</a:t>
            </a:r>
            <a:endParaRPr kumimoji="0" lang="fr-FR" sz="1800" b="0" i="0" u="none" strike="noStrike" cap="none" normalizeH="0" baseline="0" smtClean="0">
              <a:ln>
                <a:noFill/>
              </a:ln>
              <a:solidFill>
                <a:schemeClr val="tx1"/>
              </a:solidFill>
              <a:effectLst/>
              <a:latin typeface="Arial" pitchFamily="34" charset="0"/>
            </a:endParaRPr>
          </a:p>
        </p:txBody>
      </p:sp>
      <p:sp>
        <p:nvSpPr>
          <p:cNvPr id="35870" name="Rectangle 30"/>
          <p:cNvSpPr>
            <a:spLocks noChangeArrowheads="1"/>
          </p:cNvSpPr>
          <p:nvPr/>
        </p:nvSpPr>
        <p:spPr bwMode="auto">
          <a:xfrm>
            <a:off x="3657600" y="1693862"/>
            <a:ext cx="43180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CAMAIEU</a:t>
            </a:r>
            <a:endParaRPr kumimoji="0" lang="fr-FR" sz="1800" b="0" i="0" u="none" strike="noStrike" cap="none" normalizeH="0" baseline="0" smtClean="0">
              <a:ln>
                <a:noFill/>
              </a:ln>
              <a:solidFill>
                <a:schemeClr val="tx1"/>
              </a:solidFill>
              <a:effectLst/>
              <a:latin typeface="Arial" pitchFamily="34" charset="0"/>
            </a:endParaRPr>
          </a:p>
        </p:txBody>
      </p:sp>
      <p:sp>
        <p:nvSpPr>
          <p:cNvPr id="35871" name="Rectangle 31"/>
          <p:cNvSpPr>
            <a:spLocks noChangeArrowheads="1"/>
          </p:cNvSpPr>
          <p:nvPr/>
        </p:nvSpPr>
        <p:spPr bwMode="auto">
          <a:xfrm>
            <a:off x="3108325" y="1379537"/>
            <a:ext cx="9810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HENNES &amp; MAURITZ AB</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Agroalimentaire</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43</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87313" algn="just"/>
            <a:r>
              <a:rPr lang="fr-FR" dirty="0" smtClean="0"/>
              <a:t>Né en 1866, le groupe suisse NESTLE est la plus grande  société  agroalimentaire au monde, produisant un large éventail de produits alimentaires et de boissons et de produits pour les animaux de compagnie. Il possède des usines dans presque chaque pays dans le monde. Le groupe privilégie son expansion avec des revenus plus de 10 fois supérieurs aux autres  concurrents. Il détient un quasi-monopole sur plusieurs marchés, par exemple le café ou le lait et peut influencer les prix à la production avec un coût des produits vendus de 40 %,  son taux de marge atteint 10 %.</a:t>
            </a:r>
          </a:p>
          <a:p>
            <a:pPr lvl="1" indent="87313" algn="just"/>
            <a:endParaRPr lang="fr-FR" dirty="0" smtClean="0"/>
          </a:p>
          <a:p>
            <a:pPr lvl="1" indent="87313" algn="just"/>
            <a:r>
              <a:rPr lang="fr-FR" dirty="0" smtClean="0"/>
              <a:t>INBEV Belgique est né en 2004, une filiale du groupe brassicole belgo-brésilien ANHEUSER-BUSCH INBEV, le plus grand brasseur au monde. Il maintient une durée du cycle d’encaissement négative avec seulement 20 jours de stocks et un taux de marge de 47 %.</a:t>
            </a:r>
          </a:p>
          <a:p>
            <a:pPr lvl="0" indent="87313" algn="just"/>
            <a:endParaRPr lang="en-US" dirty="0" smtClean="0"/>
          </a:p>
          <a:p>
            <a:pPr indent="87313" algn="just"/>
            <a:endParaRPr lang="fr-FR" dirty="0"/>
          </a:p>
        </p:txBody>
      </p:sp>
      <p:pic>
        <p:nvPicPr>
          <p:cNvPr id="61447" name="Picture 7"/>
          <p:cNvPicPr>
            <a:picLocks noChangeAspect="1" noChangeArrowheads="1"/>
          </p:cNvPicPr>
          <p:nvPr/>
        </p:nvPicPr>
        <p:blipFill>
          <a:blip r:embed="rId2" cstate="print"/>
          <a:srcRect/>
          <a:stretch>
            <a:fillRect/>
          </a:stretch>
        </p:blipFill>
        <p:spPr bwMode="auto">
          <a:xfrm>
            <a:off x="3819526" y="3471862"/>
            <a:ext cx="1611313" cy="1557338"/>
          </a:xfrm>
          <a:prstGeom prst="rect">
            <a:avLst/>
          </a:prstGeom>
          <a:noFill/>
          <a:ln w="9525">
            <a:noFill/>
            <a:miter lim="800000"/>
            <a:headEnd/>
            <a:tailEnd/>
          </a:ln>
        </p:spPr>
      </p:pic>
      <p:pic>
        <p:nvPicPr>
          <p:cNvPr id="61448" name="Picture 8"/>
          <p:cNvPicPr>
            <a:picLocks noChangeAspect="1" noChangeArrowheads="1"/>
          </p:cNvPicPr>
          <p:nvPr/>
        </p:nvPicPr>
        <p:blipFill>
          <a:blip r:embed="rId3" cstate="print"/>
          <a:srcRect/>
          <a:stretch>
            <a:fillRect/>
          </a:stretch>
        </p:blipFill>
        <p:spPr bwMode="auto">
          <a:xfrm>
            <a:off x="3819526" y="3471862"/>
            <a:ext cx="1611313" cy="1557338"/>
          </a:xfrm>
          <a:prstGeom prst="rect">
            <a:avLst/>
          </a:prstGeom>
          <a:noFill/>
          <a:ln w="9525">
            <a:noFill/>
            <a:miter lim="800000"/>
            <a:headEnd/>
            <a:tailEnd/>
          </a:ln>
        </p:spPr>
      </p:pic>
      <p:sp>
        <p:nvSpPr>
          <p:cNvPr id="61449" name="Freeform 9"/>
          <p:cNvSpPr>
            <a:spLocks noEditPoints="1"/>
          </p:cNvSpPr>
          <p:nvPr/>
        </p:nvSpPr>
        <p:spPr bwMode="auto">
          <a:xfrm>
            <a:off x="3810001" y="3498849"/>
            <a:ext cx="26988" cy="1520825"/>
          </a:xfrm>
          <a:custGeom>
            <a:avLst/>
            <a:gdLst/>
            <a:ahLst/>
            <a:cxnLst>
              <a:cxn ang="0">
                <a:pos x="17" y="958"/>
              </a:cxn>
              <a:cxn ang="0">
                <a:pos x="0" y="958"/>
              </a:cxn>
              <a:cxn ang="0">
                <a:pos x="0" y="952"/>
              </a:cxn>
              <a:cxn ang="0">
                <a:pos x="17" y="952"/>
              </a:cxn>
              <a:cxn ang="0">
                <a:pos x="17" y="958"/>
              </a:cxn>
              <a:cxn ang="0">
                <a:pos x="17" y="771"/>
              </a:cxn>
              <a:cxn ang="0">
                <a:pos x="0" y="771"/>
              </a:cxn>
              <a:cxn ang="0">
                <a:pos x="0" y="765"/>
              </a:cxn>
              <a:cxn ang="0">
                <a:pos x="17" y="765"/>
              </a:cxn>
              <a:cxn ang="0">
                <a:pos x="17" y="771"/>
              </a:cxn>
              <a:cxn ang="0">
                <a:pos x="17" y="578"/>
              </a:cxn>
              <a:cxn ang="0">
                <a:pos x="0" y="578"/>
              </a:cxn>
              <a:cxn ang="0">
                <a:pos x="0" y="573"/>
              </a:cxn>
              <a:cxn ang="0">
                <a:pos x="17" y="573"/>
              </a:cxn>
              <a:cxn ang="0">
                <a:pos x="17" y="578"/>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58">
                <a:moveTo>
                  <a:pt x="17" y="958"/>
                </a:moveTo>
                <a:lnTo>
                  <a:pt x="0" y="958"/>
                </a:lnTo>
                <a:lnTo>
                  <a:pt x="0" y="952"/>
                </a:lnTo>
                <a:lnTo>
                  <a:pt x="17" y="952"/>
                </a:lnTo>
                <a:lnTo>
                  <a:pt x="17" y="958"/>
                </a:lnTo>
                <a:close/>
                <a:moveTo>
                  <a:pt x="17" y="771"/>
                </a:moveTo>
                <a:lnTo>
                  <a:pt x="0" y="771"/>
                </a:lnTo>
                <a:lnTo>
                  <a:pt x="0" y="765"/>
                </a:lnTo>
                <a:lnTo>
                  <a:pt x="17" y="765"/>
                </a:lnTo>
                <a:lnTo>
                  <a:pt x="17" y="771"/>
                </a:lnTo>
                <a:close/>
                <a:moveTo>
                  <a:pt x="17" y="578"/>
                </a:moveTo>
                <a:lnTo>
                  <a:pt x="0" y="578"/>
                </a:lnTo>
                <a:lnTo>
                  <a:pt x="0" y="573"/>
                </a:lnTo>
                <a:lnTo>
                  <a:pt x="17" y="573"/>
                </a:lnTo>
                <a:lnTo>
                  <a:pt x="17" y="578"/>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50" name="Rectangle 10"/>
          <p:cNvSpPr>
            <a:spLocks noChangeArrowheads="1"/>
          </p:cNvSpPr>
          <p:nvPr/>
        </p:nvSpPr>
        <p:spPr bwMode="auto">
          <a:xfrm>
            <a:off x="2460626" y="4803774"/>
            <a:ext cx="13319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HEUPINK &amp; BLOEMEN TABAK BV</a:t>
            </a:r>
            <a:endParaRPr kumimoji="0" lang="fr-FR" sz="1800" b="0" i="0" u="none" strike="noStrike" cap="none" normalizeH="0" baseline="0" smtClean="0">
              <a:ln>
                <a:noFill/>
              </a:ln>
              <a:solidFill>
                <a:schemeClr val="tx1"/>
              </a:solidFill>
              <a:effectLst/>
              <a:latin typeface="Arial" pitchFamily="34" charset="0"/>
            </a:endParaRPr>
          </a:p>
        </p:txBody>
      </p:sp>
      <p:sp>
        <p:nvSpPr>
          <p:cNvPr id="61451" name="Rectangle 11"/>
          <p:cNvSpPr>
            <a:spLocks noChangeArrowheads="1"/>
          </p:cNvSpPr>
          <p:nvPr/>
        </p:nvSpPr>
        <p:spPr bwMode="auto">
          <a:xfrm>
            <a:off x="3117851" y="4497387"/>
            <a:ext cx="6667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PARMALAT SPA</a:t>
            </a:r>
            <a:endParaRPr kumimoji="0" lang="fr-FR" sz="1800" b="0" i="0" u="none" strike="noStrike" cap="none" normalizeH="0" baseline="0" smtClean="0">
              <a:ln>
                <a:noFill/>
              </a:ln>
              <a:solidFill>
                <a:schemeClr val="tx1"/>
              </a:solidFill>
              <a:effectLst/>
              <a:latin typeface="Arial" pitchFamily="34" charset="0"/>
            </a:endParaRPr>
          </a:p>
        </p:txBody>
      </p:sp>
      <p:sp>
        <p:nvSpPr>
          <p:cNvPr id="61452" name="Rectangle 12"/>
          <p:cNvSpPr>
            <a:spLocks noChangeArrowheads="1"/>
          </p:cNvSpPr>
          <p:nvPr/>
        </p:nvSpPr>
        <p:spPr bwMode="auto">
          <a:xfrm>
            <a:off x="3252788" y="4190999"/>
            <a:ext cx="5397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BRITVIC PLC</a:t>
            </a:r>
            <a:endParaRPr kumimoji="0" lang="fr-FR" sz="1800" b="0" i="0" u="none" strike="noStrike" cap="none" normalizeH="0" baseline="0" smtClean="0">
              <a:ln>
                <a:noFill/>
              </a:ln>
              <a:solidFill>
                <a:schemeClr val="tx1"/>
              </a:solidFill>
              <a:effectLst/>
              <a:latin typeface="Arial" pitchFamily="34" charset="0"/>
            </a:endParaRPr>
          </a:p>
        </p:txBody>
      </p:sp>
      <p:sp>
        <p:nvSpPr>
          <p:cNvPr id="61453" name="Rectangle 13"/>
          <p:cNvSpPr>
            <a:spLocks noChangeArrowheads="1"/>
          </p:cNvSpPr>
          <p:nvPr/>
        </p:nvSpPr>
        <p:spPr bwMode="auto">
          <a:xfrm>
            <a:off x="3098801" y="3894137"/>
            <a:ext cx="693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INBEV BELGIUM</a:t>
            </a:r>
            <a:endParaRPr kumimoji="0" lang="fr-FR" sz="1800" b="0" i="0" u="none" strike="noStrike" cap="none" normalizeH="0" baseline="0" smtClean="0">
              <a:ln>
                <a:noFill/>
              </a:ln>
              <a:solidFill>
                <a:schemeClr val="tx1"/>
              </a:solidFill>
              <a:effectLst/>
              <a:latin typeface="Arial" pitchFamily="34" charset="0"/>
            </a:endParaRPr>
          </a:p>
        </p:txBody>
      </p:sp>
      <p:sp>
        <p:nvSpPr>
          <p:cNvPr id="61454" name="Rectangle 14"/>
          <p:cNvSpPr>
            <a:spLocks noChangeArrowheads="1"/>
          </p:cNvSpPr>
          <p:nvPr/>
        </p:nvSpPr>
        <p:spPr bwMode="auto">
          <a:xfrm>
            <a:off x="3324226" y="3587749"/>
            <a:ext cx="4587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NESTLE SA</a:t>
            </a:r>
            <a:endParaRPr kumimoji="0" lang="fr-FR" sz="1800" b="0" i="0" u="none" strike="noStrike" cap="none" normalizeH="0" baseline="0" smtClean="0">
              <a:ln>
                <a:noFill/>
              </a:ln>
              <a:solidFill>
                <a:schemeClr val="tx1"/>
              </a:solidFill>
              <a:effectLst/>
              <a:latin typeface="Arial" pitchFamily="34" charset="0"/>
            </a:endParaRPr>
          </a:p>
        </p:txBody>
      </p:sp>
      <p:pic>
        <p:nvPicPr>
          <p:cNvPr id="61464" name="Picture 24"/>
          <p:cNvPicPr>
            <a:picLocks noChangeAspect="1" noChangeArrowheads="1"/>
          </p:cNvPicPr>
          <p:nvPr/>
        </p:nvPicPr>
        <p:blipFill>
          <a:blip r:embed="rId4" cstate="print"/>
          <a:srcRect/>
          <a:stretch>
            <a:fillRect/>
          </a:stretch>
        </p:blipFill>
        <p:spPr bwMode="auto">
          <a:xfrm>
            <a:off x="3810001" y="1295400"/>
            <a:ext cx="2062163" cy="1593850"/>
          </a:xfrm>
          <a:prstGeom prst="rect">
            <a:avLst/>
          </a:prstGeom>
          <a:noFill/>
          <a:ln w="9525">
            <a:noFill/>
            <a:miter lim="800000"/>
            <a:headEnd/>
            <a:tailEnd/>
          </a:ln>
        </p:spPr>
      </p:pic>
      <p:pic>
        <p:nvPicPr>
          <p:cNvPr id="61465" name="Picture 25"/>
          <p:cNvPicPr>
            <a:picLocks noChangeAspect="1" noChangeArrowheads="1"/>
          </p:cNvPicPr>
          <p:nvPr/>
        </p:nvPicPr>
        <p:blipFill>
          <a:blip r:embed="rId5" cstate="print"/>
          <a:srcRect/>
          <a:stretch>
            <a:fillRect/>
          </a:stretch>
        </p:blipFill>
        <p:spPr bwMode="auto">
          <a:xfrm>
            <a:off x="3810001" y="1295400"/>
            <a:ext cx="2062163" cy="1593850"/>
          </a:xfrm>
          <a:prstGeom prst="rect">
            <a:avLst/>
          </a:prstGeom>
          <a:noFill/>
          <a:ln w="9525">
            <a:noFill/>
            <a:miter lim="800000"/>
            <a:headEnd/>
            <a:tailEnd/>
          </a:ln>
        </p:spPr>
      </p:pic>
      <p:sp>
        <p:nvSpPr>
          <p:cNvPr id="61466" name="Freeform 26"/>
          <p:cNvSpPr>
            <a:spLocks noEditPoints="1"/>
          </p:cNvSpPr>
          <p:nvPr/>
        </p:nvSpPr>
        <p:spPr bwMode="auto">
          <a:xfrm>
            <a:off x="3800476" y="13144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1467" name="Rectangle 27"/>
          <p:cNvSpPr>
            <a:spLocks noChangeArrowheads="1"/>
          </p:cNvSpPr>
          <p:nvPr/>
        </p:nvSpPr>
        <p:spPr bwMode="auto">
          <a:xfrm>
            <a:off x="2451101" y="2663825"/>
            <a:ext cx="13319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HEUPINK &amp; BLOEMEN TABAK BV</a:t>
            </a:r>
            <a:endParaRPr kumimoji="0" lang="fr-FR" sz="1800" b="0" i="0" u="none" strike="noStrike" cap="none" normalizeH="0" baseline="0" smtClean="0">
              <a:ln>
                <a:noFill/>
              </a:ln>
              <a:solidFill>
                <a:schemeClr val="tx1"/>
              </a:solidFill>
              <a:effectLst/>
              <a:latin typeface="Arial" pitchFamily="34" charset="0"/>
            </a:endParaRPr>
          </a:p>
        </p:txBody>
      </p:sp>
      <p:sp>
        <p:nvSpPr>
          <p:cNvPr id="61468" name="Rectangle 28"/>
          <p:cNvSpPr>
            <a:spLocks noChangeArrowheads="1"/>
          </p:cNvSpPr>
          <p:nvPr/>
        </p:nvSpPr>
        <p:spPr bwMode="auto">
          <a:xfrm>
            <a:off x="3117851" y="2347912"/>
            <a:ext cx="6667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PARMALAT SPA</a:t>
            </a:r>
            <a:endParaRPr kumimoji="0" lang="fr-FR" sz="1800" b="0" i="0" u="none" strike="noStrike" cap="none" normalizeH="0" baseline="0" smtClean="0">
              <a:ln>
                <a:noFill/>
              </a:ln>
              <a:solidFill>
                <a:schemeClr val="tx1"/>
              </a:solidFill>
              <a:effectLst/>
              <a:latin typeface="Arial" pitchFamily="34" charset="0"/>
            </a:endParaRPr>
          </a:p>
        </p:txBody>
      </p:sp>
      <p:sp>
        <p:nvSpPr>
          <p:cNvPr id="61469" name="Rectangle 29"/>
          <p:cNvSpPr>
            <a:spLocks noChangeArrowheads="1"/>
          </p:cNvSpPr>
          <p:nvPr/>
        </p:nvSpPr>
        <p:spPr bwMode="auto">
          <a:xfrm>
            <a:off x="3252788" y="2043112"/>
            <a:ext cx="5397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BRITVIC PLC</a:t>
            </a:r>
            <a:endParaRPr kumimoji="0" lang="fr-FR" sz="1800" b="0" i="0" u="none" strike="noStrike" cap="none" normalizeH="0" baseline="0" smtClean="0">
              <a:ln>
                <a:noFill/>
              </a:ln>
              <a:solidFill>
                <a:schemeClr val="tx1"/>
              </a:solidFill>
              <a:effectLst/>
              <a:latin typeface="Arial" pitchFamily="34" charset="0"/>
            </a:endParaRPr>
          </a:p>
        </p:txBody>
      </p:sp>
      <p:sp>
        <p:nvSpPr>
          <p:cNvPr id="61470" name="Rectangle 30"/>
          <p:cNvSpPr>
            <a:spLocks noChangeArrowheads="1"/>
          </p:cNvSpPr>
          <p:nvPr/>
        </p:nvSpPr>
        <p:spPr bwMode="auto">
          <a:xfrm>
            <a:off x="3098801" y="1727200"/>
            <a:ext cx="693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INBEV BELGIUM</a:t>
            </a:r>
            <a:endParaRPr kumimoji="0" lang="fr-FR" sz="1800" b="0" i="0" u="none" strike="noStrike" cap="none" normalizeH="0" baseline="0" dirty="0" smtClean="0">
              <a:ln>
                <a:noFill/>
              </a:ln>
              <a:solidFill>
                <a:schemeClr val="tx1"/>
              </a:solidFill>
              <a:effectLst/>
              <a:latin typeface="Arial" pitchFamily="34" charset="0"/>
            </a:endParaRPr>
          </a:p>
        </p:txBody>
      </p:sp>
      <p:sp>
        <p:nvSpPr>
          <p:cNvPr id="61471" name="Rectangle 31"/>
          <p:cNvSpPr>
            <a:spLocks noChangeArrowheads="1"/>
          </p:cNvSpPr>
          <p:nvPr/>
        </p:nvSpPr>
        <p:spPr bwMode="auto">
          <a:xfrm>
            <a:off x="3324226" y="1412875"/>
            <a:ext cx="45878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NESTLE SA</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46" name="Groupe 45"/>
          <p:cNvGrpSpPr/>
          <p:nvPr/>
        </p:nvGrpSpPr>
        <p:grpSpPr>
          <a:xfrm>
            <a:off x="992188" y="4395786"/>
            <a:ext cx="1144588" cy="441326"/>
            <a:chOff x="992188" y="4776786"/>
            <a:chExt cx="1144588" cy="441326"/>
          </a:xfrm>
        </p:grpSpPr>
        <p:pic>
          <p:nvPicPr>
            <p:cNvPr id="47" name="Picture 15"/>
            <p:cNvPicPr>
              <a:picLocks noChangeAspect="1" noChangeArrowheads="1"/>
            </p:cNvPicPr>
            <p:nvPr/>
          </p:nvPicPr>
          <p:blipFill>
            <a:blip r:embed="rId6" cstate="print"/>
            <a:srcRect/>
            <a:stretch>
              <a:fillRect/>
            </a:stretch>
          </p:blipFill>
          <p:spPr bwMode="auto">
            <a:xfrm>
              <a:off x="992188" y="4786311"/>
              <a:ext cx="100013" cy="100013"/>
            </a:xfrm>
            <a:prstGeom prst="rect">
              <a:avLst/>
            </a:prstGeom>
            <a:noFill/>
            <a:ln w="9525">
              <a:noFill/>
              <a:miter lim="800000"/>
              <a:headEnd/>
              <a:tailEnd/>
            </a:ln>
          </p:spPr>
        </p:pic>
        <p:pic>
          <p:nvPicPr>
            <p:cNvPr id="48" name="Picture 16"/>
            <p:cNvPicPr>
              <a:picLocks noChangeAspect="1" noChangeArrowheads="1"/>
            </p:cNvPicPr>
            <p:nvPr/>
          </p:nvPicPr>
          <p:blipFill>
            <a:blip r:embed="rId7" cstate="print"/>
            <a:srcRect/>
            <a:stretch>
              <a:fillRect/>
            </a:stretch>
          </p:blipFill>
          <p:spPr bwMode="auto">
            <a:xfrm>
              <a:off x="992188" y="4786311"/>
              <a:ext cx="100013" cy="100013"/>
            </a:xfrm>
            <a:prstGeom prst="rect">
              <a:avLst/>
            </a:prstGeom>
            <a:noFill/>
            <a:ln w="9525">
              <a:noFill/>
              <a:miter lim="800000"/>
              <a:headEnd/>
              <a:tailEnd/>
            </a:ln>
          </p:spPr>
        </p:pic>
        <p:sp>
          <p:nvSpPr>
            <p:cNvPr id="49"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0" name="Picture 19"/>
            <p:cNvPicPr>
              <a:picLocks noChangeAspect="1" noChangeArrowheads="1"/>
            </p:cNvPicPr>
            <p:nvPr/>
          </p:nvPicPr>
          <p:blipFill>
            <a:blip r:embed="rId6" cstate="print"/>
            <a:srcRect/>
            <a:stretch>
              <a:fillRect/>
            </a:stretch>
          </p:blipFill>
          <p:spPr bwMode="auto">
            <a:xfrm>
              <a:off x="992188" y="5083174"/>
              <a:ext cx="100013" cy="100013"/>
            </a:xfrm>
            <a:prstGeom prst="rect">
              <a:avLst/>
            </a:prstGeom>
            <a:noFill/>
            <a:ln w="9525">
              <a:noFill/>
              <a:miter lim="800000"/>
              <a:headEnd/>
              <a:tailEnd/>
            </a:ln>
          </p:spPr>
        </p:pic>
        <p:pic>
          <p:nvPicPr>
            <p:cNvPr id="51" name="Picture 20"/>
            <p:cNvPicPr>
              <a:picLocks noChangeAspect="1" noChangeArrowheads="1"/>
            </p:cNvPicPr>
            <p:nvPr/>
          </p:nvPicPr>
          <p:blipFill>
            <a:blip r:embed="rId8" cstate="print"/>
            <a:srcRect/>
            <a:stretch>
              <a:fillRect/>
            </a:stretch>
          </p:blipFill>
          <p:spPr bwMode="auto">
            <a:xfrm>
              <a:off x="992188" y="5083174"/>
              <a:ext cx="100013" cy="100013"/>
            </a:xfrm>
            <a:prstGeom prst="rect">
              <a:avLst/>
            </a:prstGeom>
            <a:noFill/>
            <a:ln w="9525">
              <a:noFill/>
              <a:miter lim="800000"/>
              <a:headEnd/>
              <a:tailEnd/>
            </a:ln>
          </p:spPr>
        </p:pic>
        <p:sp>
          <p:nvSpPr>
            <p:cNvPr id="52"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3" name="Groupe 52"/>
          <p:cNvGrpSpPr/>
          <p:nvPr/>
        </p:nvGrpSpPr>
        <p:grpSpPr>
          <a:xfrm>
            <a:off x="990600" y="1654175"/>
            <a:ext cx="919162" cy="1052513"/>
            <a:chOff x="990600" y="2035175"/>
            <a:chExt cx="919162" cy="1052513"/>
          </a:xfrm>
        </p:grpSpPr>
        <p:pic>
          <p:nvPicPr>
            <p:cNvPr id="54" name="Picture 32"/>
            <p:cNvPicPr>
              <a:picLocks noChangeAspect="1" noChangeArrowheads="1"/>
            </p:cNvPicPr>
            <p:nvPr/>
          </p:nvPicPr>
          <p:blipFill>
            <a:blip r:embed="rId6" cstate="print"/>
            <a:srcRect/>
            <a:stretch>
              <a:fillRect/>
            </a:stretch>
          </p:blipFill>
          <p:spPr bwMode="auto">
            <a:xfrm>
              <a:off x="990600" y="2044700"/>
              <a:ext cx="100013" cy="98425"/>
            </a:xfrm>
            <a:prstGeom prst="rect">
              <a:avLst/>
            </a:prstGeom>
            <a:noFill/>
            <a:ln w="9525">
              <a:noFill/>
              <a:miter lim="800000"/>
              <a:headEnd/>
              <a:tailEnd/>
            </a:ln>
          </p:spPr>
        </p:pic>
        <p:pic>
          <p:nvPicPr>
            <p:cNvPr id="55" name="Picture 33"/>
            <p:cNvPicPr>
              <a:picLocks noChangeAspect="1" noChangeArrowheads="1"/>
            </p:cNvPicPr>
            <p:nvPr/>
          </p:nvPicPr>
          <p:blipFill>
            <a:blip r:embed="rId9" cstate="print"/>
            <a:srcRect/>
            <a:stretch>
              <a:fillRect/>
            </a:stretch>
          </p:blipFill>
          <p:spPr bwMode="auto">
            <a:xfrm>
              <a:off x="990600" y="2044700"/>
              <a:ext cx="100013" cy="98425"/>
            </a:xfrm>
            <a:prstGeom prst="rect">
              <a:avLst/>
            </a:prstGeom>
            <a:noFill/>
            <a:ln w="9525">
              <a:noFill/>
              <a:miter lim="800000"/>
              <a:headEnd/>
              <a:tailEnd/>
            </a:ln>
          </p:spPr>
        </p:pic>
        <p:sp>
          <p:nvSpPr>
            <p:cNvPr id="56"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7" name="Picture 36"/>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pic>
          <p:nvPicPr>
            <p:cNvPr id="58" name="Picture 37"/>
            <p:cNvPicPr>
              <a:picLocks noChangeAspect="1" noChangeArrowheads="1"/>
            </p:cNvPicPr>
            <p:nvPr/>
          </p:nvPicPr>
          <p:blipFill>
            <a:blip r:embed="rId10" cstate="print"/>
            <a:srcRect/>
            <a:stretch>
              <a:fillRect/>
            </a:stretch>
          </p:blipFill>
          <p:spPr bwMode="auto">
            <a:xfrm>
              <a:off x="990600" y="2341562"/>
              <a:ext cx="100013" cy="98425"/>
            </a:xfrm>
            <a:prstGeom prst="rect">
              <a:avLst/>
            </a:prstGeom>
            <a:noFill/>
            <a:ln w="9525">
              <a:noFill/>
              <a:miter lim="800000"/>
              <a:headEnd/>
              <a:tailEnd/>
            </a:ln>
          </p:spPr>
        </p:pic>
        <p:sp>
          <p:nvSpPr>
            <p:cNvPr id="59"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0" name="Picture 40"/>
            <p:cNvPicPr>
              <a:picLocks noChangeAspect="1" noChangeArrowheads="1"/>
            </p:cNvPicPr>
            <p:nvPr/>
          </p:nvPicPr>
          <p:blipFill>
            <a:blip r:embed="rId6" cstate="print"/>
            <a:srcRect/>
            <a:stretch>
              <a:fillRect/>
            </a:stretch>
          </p:blipFill>
          <p:spPr bwMode="auto">
            <a:xfrm>
              <a:off x="990600" y="2647950"/>
              <a:ext cx="100013" cy="98425"/>
            </a:xfrm>
            <a:prstGeom prst="rect">
              <a:avLst/>
            </a:prstGeom>
            <a:noFill/>
            <a:ln w="9525">
              <a:noFill/>
              <a:miter lim="800000"/>
              <a:headEnd/>
              <a:tailEnd/>
            </a:ln>
          </p:spPr>
        </p:pic>
        <p:pic>
          <p:nvPicPr>
            <p:cNvPr id="61" name="Picture 41"/>
            <p:cNvPicPr>
              <a:picLocks noChangeAspect="1" noChangeArrowheads="1"/>
            </p:cNvPicPr>
            <p:nvPr/>
          </p:nvPicPr>
          <p:blipFill>
            <a:blip r:embed="rId11" cstate="print"/>
            <a:srcRect/>
            <a:stretch>
              <a:fillRect/>
            </a:stretch>
          </p:blipFill>
          <p:spPr bwMode="auto">
            <a:xfrm>
              <a:off x="990600" y="2647950"/>
              <a:ext cx="100013" cy="98425"/>
            </a:xfrm>
            <a:prstGeom prst="rect">
              <a:avLst/>
            </a:prstGeom>
            <a:noFill/>
            <a:ln w="9525">
              <a:noFill/>
              <a:miter lim="800000"/>
              <a:headEnd/>
              <a:tailEnd/>
            </a:ln>
          </p:spPr>
        </p:pic>
        <p:sp>
          <p:nvSpPr>
            <p:cNvPr id="62"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3" name="Picture 44"/>
            <p:cNvPicPr>
              <a:picLocks noChangeAspect="1" noChangeArrowheads="1"/>
            </p:cNvPicPr>
            <p:nvPr/>
          </p:nvPicPr>
          <p:blipFill>
            <a:blip r:embed="rId6" cstate="print"/>
            <a:srcRect/>
            <a:stretch>
              <a:fillRect/>
            </a:stretch>
          </p:blipFill>
          <p:spPr bwMode="auto">
            <a:xfrm>
              <a:off x="990600" y="2952750"/>
              <a:ext cx="100013" cy="100013"/>
            </a:xfrm>
            <a:prstGeom prst="rect">
              <a:avLst/>
            </a:prstGeom>
            <a:noFill/>
            <a:ln w="9525">
              <a:noFill/>
              <a:miter lim="800000"/>
              <a:headEnd/>
              <a:tailEnd/>
            </a:ln>
          </p:spPr>
        </p:pic>
        <p:pic>
          <p:nvPicPr>
            <p:cNvPr id="64" name="Picture 45"/>
            <p:cNvPicPr>
              <a:picLocks noChangeAspect="1" noChangeArrowheads="1"/>
            </p:cNvPicPr>
            <p:nvPr/>
          </p:nvPicPr>
          <p:blipFill>
            <a:blip r:embed="rId12" cstate="print"/>
            <a:srcRect/>
            <a:stretch>
              <a:fillRect/>
            </a:stretch>
          </p:blipFill>
          <p:spPr bwMode="auto">
            <a:xfrm>
              <a:off x="990600" y="2952750"/>
              <a:ext cx="100013" cy="100013"/>
            </a:xfrm>
            <a:prstGeom prst="rect">
              <a:avLst/>
            </a:prstGeom>
            <a:noFill/>
            <a:ln w="9525">
              <a:noFill/>
              <a:miter lim="800000"/>
              <a:headEnd/>
              <a:tailEnd/>
            </a:ln>
          </p:spPr>
        </p:pic>
        <p:sp>
          <p:nvSpPr>
            <p:cNvPr id="65"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1950" y="152400"/>
            <a:ext cx="6172200" cy="685800"/>
          </a:xfrm>
        </p:spPr>
        <p:txBody>
          <a:bodyPr/>
          <a:lstStyle/>
          <a:p>
            <a:r>
              <a:rPr lang="fr-FR" dirty="0" smtClean="0"/>
              <a:t>Transport et logistique</a:t>
            </a:r>
            <a:endParaRPr lang="fr-FR" dirty="0"/>
          </a:p>
        </p:txBody>
      </p:sp>
      <p:sp>
        <p:nvSpPr>
          <p:cNvPr id="15" name="Espace réservé du numéro de diapositive 14"/>
          <p:cNvSpPr>
            <a:spLocks noGrp="1"/>
          </p:cNvSpPr>
          <p:nvPr>
            <p:ph type="sldNum" sz="quarter" idx="10"/>
          </p:nvPr>
        </p:nvSpPr>
        <p:spPr/>
        <p:txBody>
          <a:bodyPr/>
          <a:lstStyle/>
          <a:p>
            <a:fld id="{6825B022-DDBF-41AA-B24C-2AFE910E8A64}" type="slidenum">
              <a:rPr lang="en-US" smtClean="0"/>
              <a:pPr/>
              <a:t>44</a:t>
            </a:fld>
            <a:endParaRPr lang="en-US" dirty="0"/>
          </a:p>
        </p:txBody>
      </p:sp>
      <p:sp>
        <p:nvSpPr>
          <p:cNvPr id="91141" name="AutoShape 5"/>
          <p:cNvSpPr>
            <a:spLocks noChangeAspect="1" noChangeArrowheads="1" noTextEdit="1"/>
          </p:cNvSpPr>
          <p:nvPr/>
        </p:nvSpPr>
        <p:spPr bwMode="auto">
          <a:xfrm>
            <a:off x="731838" y="1584325"/>
            <a:ext cx="5400675" cy="538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1143" name="Rectangle 7"/>
          <p:cNvSpPr>
            <a:spLocks noChangeArrowheads="1"/>
          </p:cNvSpPr>
          <p:nvPr/>
        </p:nvSpPr>
        <p:spPr bwMode="auto">
          <a:xfrm>
            <a:off x="795338" y="3933825"/>
            <a:ext cx="5337175" cy="3032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5" name="Espace réservé du contenu 94"/>
          <p:cNvSpPr>
            <a:spLocks noGrp="1"/>
          </p:cNvSpPr>
          <p:nvPr>
            <p:ph idx="1"/>
          </p:nvPr>
        </p:nvSpPr>
        <p:spPr/>
        <p:txBody>
          <a:bodyPr/>
          <a:lstStyle/>
          <a:p>
            <a:pPr lvl="0" algn="just"/>
            <a:r>
              <a:rPr lang="fr-FR" dirty="0" smtClean="0"/>
              <a:t>Classement par attribut de performance</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lvl="0" algn="just"/>
            <a:r>
              <a:rPr lang="fr-FR" dirty="0" smtClean="0"/>
              <a:t>Classement par type d’indicateur</a:t>
            </a:r>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0" algn="just"/>
            <a:endParaRPr lang="fr-FR" dirty="0" smtClean="0"/>
          </a:p>
          <a:p>
            <a:pPr lvl="1" indent="95250" algn="just"/>
            <a:r>
              <a:rPr lang="fr-FR" dirty="0" smtClean="0"/>
              <a:t>Datant de 1904, MÆRSK est la plus grosse entreprise du Danemark, le groupe est la première compagnie maritime et plus grand armateur de porte-conteneurs du monde. Il est également présent dans la construction navale, la prospection pétrolière et gazière, le commerce de détail, le transport aérien et d'autres activités industrielles. Ces revenus sont plus de 10 fois supérieurs à ces concurrents et la durée de son cycle d’encaissements atteint 5 jours.</a:t>
            </a:r>
          </a:p>
          <a:p>
            <a:pPr lvl="1" indent="95250" algn="just"/>
            <a:endParaRPr lang="fr-FR" dirty="0" smtClean="0"/>
          </a:p>
          <a:p>
            <a:pPr lvl="1" indent="95250" algn="just"/>
            <a:r>
              <a:rPr lang="fr-FR" dirty="0" smtClean="0"/>
              <a:t>SCAN GLOBAL LOGISTICS, né il y a 30 ans, est basé également au Danemark avec des bureaux dans plus de 200 pays. Il fournit des solutions logistiques sur mesure. La rotation de ses actifs s’élève à 4 et le rendement de son capital plus de 100 %.</a:t>
            </a:r>
          </a:p>
          <a:p>
            <a:pPr algn="just"/>
            <a:endParaRPr lang="fr-FR" dirty="0"/>
          </a:p>
        </p:txBody>
      </p:sp>
      <p:grpSp>
        <p:nvGrpSpPr>
          <p:cNvPr id="48" name="Groupe 47"/>
          <p:cNvGrpSpPr/>
          <p:nvPr/>
        </p:nvGrpSpPr>
        <p:grpSpPr>
          <a:xfrm>
            <a:off x="992188" y="4381499"/>
            <a:ext cx="1144588" cy="441326"/>
            <a:chOff x="992188" y="4776786"/>
            <a:chExt cx="1144588" cy="441326"/>
          </a:xfrm>
        </p:grpSpPr>
        <p:pic>
          <p:nvPicPr>
            <p:cNvPr id="49" name="Picture 15"/>
            <p:cNvPicPr>
              <a:picLocks noChangeAspect="1" noChangeArrowheads="1"/>
            </p:cNvPicPr>
            <p:nvPr/>
          </p:nvPicPr>
          <p:blipFill>
            <a:blip r:embed="rId2" cstate="print"/>
            <a:srcRect/>
            <a:stretch>
              <a:fillRect/>
            </a:stretch>
          </p:blipFill>
          <p:spPr bwMode="auto">
            <a:xfrm>
              <a:off x="992188" y="4786311"/>
              <a:ext cx="100013" cy="100013"/>
            </a:xfrm>
            <a:prstGeom prst="rect">
              <a:avLst/>
            </a:prstGeom>
            <a:noFill/>
            <a:ln w="9525">
              <a:noFill/>
              <a:miter lim="800000"/>
              <a:headEnd/>
              <a:tailEnd/>
            </a:ln>
          </p:spPr>
        </p:pic>
        <p:pic>
          <p:nvPicPr>
            <p:cNvPr id="50" name="Picture 16"/>
            <p:cNvPicPr>
              <a:picLocks noChangeAspect="1" noChangeArrowheads="1"/>
            </p:cNvPicPr>
            <p:nvPr/>
          </p:nvPicPr>
          <p:blipFill>
            <a:blip r:embed="rId3" cstate="print"/>
            <a:srcRect/>
            <a:stretch>
              <a:fillRect/>
            </a:stretch>
          </p:blipFill>
          <p:spPr bwMode="auto">
            <a:xfrm>
              <a:off x="992188" y="4786311"/>
              <a:ext cx="100013" cy="100013"/>
            </a:xfrm>
            <a:prstGeom prst="rect">
              <a:avLst/>
            </a:prstGeom>
            <a:noFill/>
            <a:ln w="9525">
              <a:noFill/>
              <a:miter lim="800000"/>
              <a:headEnd/>
              <a:tailEnd/>
            </a:ln>
          </p:spPr>
        </p:pic>
        <p:sp>
          <p:nvSpPr>
            <p:cNvPr id="51" name="Rectangle 17"/>
            <p:cNvSpPr>
              <a:spLocks noChangeArrowheads="1"/>
            </p:cNvSpPr>
            <p:nvPr/>
          </p:nvSpPr>
          <p:spPr bwMode="auto">
            <a:xfrm>
              <a:off x="1092201" y="4776786"/>
              <a:ext cx="104457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opérationnelle</a:t>
              </a:r>
              <a:endParaRPr kumimoji="0" lang="fr-FR" sz="1800" b="0" i="0" u="none" strike="noStrike" cap="none" normalizeH="0" baseline="0" smtClean="0">
                <a:ln>
                  <a:noFill/>
                </a:ln>
                <a:solidFill>
                  <a:schemeClr val="tx1"/>
                </a:solidFill>
                <a:effectLst/>
                <a:latin typeface="Arial" pitchFamily="34" charset="0"/>
              </a:endParaRPr>
            </a:p>
          </p:txBody>
        </p:sp>
        <p:pic>
          <p:nvPicPr>
            <p:cNvPr id="52" name="Picture 19"/>
            <p:cNvPicPr>
              <a:picLocks noChangeAspect="1" noChangeArrowheads="1"/>
            </p:cNvPicPr>
            <p:nvPr/>
          </p:nvPicPr>
          <p:blipFill>
            <a:blip r:embed="rId2" cstate="print"/>
            <a:srcRect/>
            <a:stretch>
              <a:fillRect/>
            </a:stretch>
          </p:blipFill>
          <p:spPr bwMode="auto">
            <a:xfrm>
              <a:off x="992188" y="5083174"/>
              <a:ext cx="100013" cy="100013"/>
            </a:xfrm>
            <a:prstGeom prst="rect">
              <a:avLst/>
            </a:prstGeom>
            <a:noFill/>
            <a:ln w="9525">
              <a:noFill/>
              <a:miter lim="800000"/>
              <a:headEnd/>
              <a:tailEnd/>
            </a:ln>
          </p:spPr>
        </p:pic>
        <p:pic>
          <p:nvPicPr>
            <p:cNvPr id="53" name="Picture 20"/>
            <p:cNvPicPr>
              <a:picLocks noChangeAspect="1" noChangeArrowheads="1"/>
            </p:cNvPicPr>
            <p:nvPr/>
          </p:nvPicPr>
          <p:blipFill>
            <a:blip r:embed="rId4" cstate="print"/>
            <a:srcRect/>
            <a:stretch>
              <a:fillRect/>
            </a:stretch>
          </p:blipFill>
          <p:spPr bwMode="auto">
            <a:xfrm>
              <a:off x="992188" y="5083174"/>
              <a:ext cx="100013" cy="100013"/>
            </a:xfrm>
            <a:prstGeom prst="rect">
              <a:avLst/>
            </a:prstGeom>
            <a:noFill/>
            <a:ln w="9525">
              <a:noFill/>
              <a:miter lim="800000"/>
              <a:headEnd/>
              <a:tailEnd/>
            </a:ln>
          </p:spPr>
        </p:pic>
        <p:sp>
          <p:nvSpPr>
            <p:cNvPr id="54" name="Rectangle 21"/>
            <p:cNvSpPr>
              <a:spLocks noChangeArrowheads="1"/>
            </p:cNvSpPr>
            <p:nvPr/>
          </p:nvSpPr>
          <p:spPr bwMode="auto">
            <a:xfrm>
              <a:off x="1092201" y="5073649"/>
              <a:ext cx="8366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financière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55" name="Groupe 54"/>
          <p:cNvGrpSpPr/>
          <p:nvPr/>
        </p:nvGrpSpPr>
        <p:grpSpPr>
          <a:xfrm>
            <a:off x="990600" y="1639888"/>
            <a:ext cx="919162" cy="1052513"/>
            <a:chOff x="990600" y="2035175"/>
            <a:chExt cx="919162" cy="1052513"/>
          </a:xfrm>
        </p:grpSpPr>
        <p:pic>
          <p:nvPicPr>
            <p:cNvPr id="56" name="Picture 32"/>
            <p:cNvPicPr>
              <a:picLocks noChangeAspect="1" noChangeArrowheads="1"/>
            </p:cNvPicPr>
            <p:nvPr/>
          </p:nvPicPr>
          <p:blipFill>
            <a:blip r:embed="rId2" cstate="print"/>
            <a:srcRect/>
            <a:stretch>
              <a:fillRect/>
            </a:stretch>
          </p:blipFill>
          <p:spPr bwMode="auto">
            <a:xfrm>
              <a:off x="990600" y="2044700"/>
              <a:ext cx="100013" cy="98425"/>
            </a:xfrm>
            <a:prstGeom prst="rect">
              <a:avLst/>
            </a:prstGeom>
            <a:noFill/>
            <a:ln w="9525">
              <a:noFill/>
              <a:miter lim="800000"/>
              <a:headEnd/>
              <a:tailEnd/>
            </a:ln>
          </p:spPr>
        </p:pic>
        <p:pic>
          <p:nvPicPr>
            <p:cNvPr id="57" name="Picture 33"/>
            <p:cNvPicPr>
              <a:picLocks noChangeAspect="1" noChangeArrowheads="1"/>
            </p:cNvPicPr>
            <p:nvPr/>
          </p:nvPicPr>
          <p:blipFill>
            <a:blip r:embed="rId5" cstate="print"/>
            <a:srcRect/>
            <a:stretch>
              <a:fillRect/>
            </a:stretch>
          </p:blipFill>
          <p:spPr bwMode="auto">
            <a:xfrm>
              <a:off x="990600" y="2044700"/>
              <a:ext cx="100013" cy="98425"/>
            </a:xfrm>
            <a:prstGeom prst="rect">
              <a:avLst/>
            </a:prstGeom>
            <a:noFill/>
            <a:ln w="9525">
              <a:noFill/>
              <a:miter lim="800000"/>
              <a:headEnd/>
              <a:tailEnd/>
            </a:ln>
          </p:spPr>
        </p:pic>
        <p:sp>
          <p:nvSpPr>
            <p:cNvPr id="58" name="Rectangle 34"/>
            <p:cNvSpPr>
              <a:spLocks noChangeArrowheads="1"/>
            </p:cNvSpPr>
            <p:nvPr/>
          </p:nvSpPr>
          <p:spPr bwMode="auto">
            <a:xfrm>
              <a:off x="1100137" y="2035175"/>
              <a:ext cx="4143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Revenus</a:t>
              </a:r>
              <a:endParaRPr kumimoji="0" lang="fr-FR" sz="1800" b="0" i="0" u="none" strike="noStrike" cap="none" normalizeH="0" baseline="0" smtClean="0">
                <a:ln>
                  <a:noFill/>
                </a:ln>
                <a:solidFill>
                  <a:schemeClr val="tx1"/>
                </a:solidFill>
                <a:effectLst/>
                <a:latin typeface="Arial" pitchFamily="34" charset="0"/>
              </a:endParaRPr>
            </a:p>
          </p:txBody>
        </p:sp>
        <p:pic>
          <p:nvPicPr>
            <p:cNvPr id="59" name="Picture 36"/>
            <p:cNvPicPr>
              <a:picLocks noChangeAspect="1" noChangeArrowheads="1"/>
            </p:cNvPicPr>
            <p:nvPr/>
          </p:nvPicPr>
          <p:blipFill>
            <a:blip r:embed="rId2" cstate="print"/>
            <a:srcRect/>
            <a:stretch>
              <a:fillRect/>
            </a:stretch>
          </p:blipFill>
          <p:spPr bwMode="auto">
            <a:xfrm>
              <a:off x="990600" y="2341562"/>
              <a:ext cx="100013" cy="98425"/>
            </a:xfrm>
            <a:prstGeom prst="rect">
              <a:avLst/>
            </a:prstGeom>
            <a:noFill/>
            <a:ln w="9525">
              <a:noFill/>
              <a:miter lim="800000"/>
              <a:headEnd/>
              <a:tailEnd/>
            </a:ln>
          </p:spPr>
        </p:pic>
        <p:pic>
          <p:nvPicPr>
            <p:cNvPr id="60" name="Picture 37"/>
            <p:cNvPicPr>
              <a:picLocks noChangeAspect="1" noChangeArrowheads="1"/>
            </p:cNvPicPr>
            <p:nvPr/>
          </p:nvPicPr>
          <p:blipFill>
            <a:blip r:embed="rId6" cstate="print"/>
            <a:srcRect/>
            <a:stretch>
              <a:fillRect/>
            </a:stretch>
          </p:blipFill>
          <p:spPr bwMode="auto">
            <a:xfrm>
              <a:off x="990600" y="2341562"/>
              <a:ext cx="100013" cy="98425"/>
            </a:xfrm>
            <a:prstGeom prst="rect">
              <a:avLst/>
            </a:prstGeom>
            <a:noFill/>
            <a:ln w="9525">
              <a:noFill/>
              <a:miter lim="800000"/>
              <a:headEnd/>
              <a:tailEnd/>
            </a:ln>
          </p:spPr>
        </p:pic>
        <p:sp>
          <p:nvSpPr>
            <p:cNvPr id="61" name="Rectangle 38"/>
            <p:cNvSpPr>
              <a:spLocks noChangeArrowheads="1"/>
            </p:cNvSpPr>
            <p:nvPr/>
          </p:nvSpPr>
          <p:spPr bwMode="auto">
            <a:xfrm>
              <a:off x="1100137" y="2332037"/>
              <a:ext cx="25241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Coût</a:t>
              </a:r>
              <a:endParaRPr kumimoji="0" lang="fr-FR" sz="1800" b="0" i="0" u="none" strike="noStrike" cap="none" normalizeH="0" baseline="0" smtClean="0">
                <a:ln>
                  <a:noFill/>
                </a:ln>
                <a:solidFill>
                  <a:schemeClr val="tx1"/>
                </a:solidFill>
                <a:effectLst/>
                <a:latin typeface="Arial" pitchFamily="34" charset="0"/>
              </a:endParaRPr>
            </a:p>
          </p:txBody>
        </p:sp>
        <p:pic>
          <p:nvPicPr>
            <p:cNvPr id="62" name="Picture 40"/>
            <p:cNvPicPr>
              <a:picLocks noChangeAspect="1" noChangeArrowheads="1"/>
            </p:cNvPicPr>
            <p:nvPr/>
          </p:nvPicPr>
          <p:blipFill>
            <a:blip r:embed="rId2" cstate="print"/>
            <a:srcRect/>
            <a:stretch>
              <a:fillRect/>
            </a:stretch>
          </p:blipFill>
          <p:spPr bwMode="auto">
            <a:xfrm>
              <a:off x="990600" y="2647950"/>
              <a:ext cx="100013" cy="98425"/>
            </a:xfrm>
            <a:prstGeom prst="rect">
              <a:avLst/>
            </a:prstGeom>
            <a:noFill/>
            <a:ln w="9525">
              <a:noFill/>
              <a:miter lim="800000"/>
              <a:headEnd/>
              <a:tailEnd/>
            </a:ln>
          </p:spPr>
        </p:pic>
        <p:pic>
          <p:nvPicPr>
            <p:cNvPr id="63" name="Picture 41"/>
            <p:cNvPicPr>
              <a:picLocks noChangeAspect="1" noChangeArrowheads="1"/>
            </p:cNvPicPr>
            <p:nvPr/>
          </p:nvPicPr>
          <p:blipFill>
            <a:blip r:embed="rId7" cstate="print"/>
            <a:srcRect/>
            <a:stretch>
              <a:fillRect/>
            </a:stretch>
          </p:blipFill>
          <p:spPr bwMode="auto">
            <a:xfrm>
              <a:off x="990600" y="2647950"/>
              <a:ext cx="100013" cy="98425"/>
            </a:xfrm>
            <a:prstGeom prst="rect">
              <a:avLst/>
            </a:prstGeom>
            <a:noFill/>
            <a:ln w="9525">
              <a:noFill/>
              <a:miter lim="800000"/>
              <a:headEnd/>
              <a:tailEnd/>
            </a:ln>
          </p:spPr>
        </p:pic>
        <p:sp>
          <p:nvSpPr>
            <p:cNvPr id="64" name="Rectangle 42"/>
            <p:cNvSpPr>
              <a:spLocks noChangeArrowheads="1"/>
            </p:cNvSpPr>
            <p:nvPr/>
          </p:nvSpPr>
          <p:spPr bwMode="auto">
            <a:xfrm>
              <a:off x="1100137" y="26384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Gestion des actifs</a:t>
              </a:r>
              <a:endParaRPr kumimoji="0" lang="fr-FR" sz="1800" b="0" i="0" u="none" strike="noStrike" cap="none" normalizeH="0" baseline="0" smtClean="0">
                <a:ln>
                  <a:noFill/>
                </a:ln>
                <a:solidFill>
                  <a:schemeClr val="tx1"/>
                </a:solidFill>
                <a:effectLst/>
                <a:latin typeface="Arial" pitchFamily="34" charset="0"/>
              </a:endParaRPr>
            </a:p>
          </p:txBody>
        </p:sp>
        <p:pic>
          <p:nvPicPr>
            <p:cNvPr id="65" name="Picture 44"/>
            <p:cNvPicPr>
              <a:picLocks noChangeAspect="1" noChangeArrowheads="1"/>
            </p:cNvPicPr>
            <p:nvPr/>
          </p:nvPicPr>
          <p:blipFill>
            <a:blip r:embed="rId2" cstate="print"/>
            <a:srcRect/>
            <a:stretch>
              <a:fillRect/>
            </a:stretch>
          </p:blipFill>
          <p:spPr bwMode="auto">
            <a:xfrm>
              <a:off x="990600" y="2952750"/>
              <a:ext cx="100013" cy="100013"/>
            </a:xfrm>
            <a:prstGeom prst="rect">
              <a:avLst/>
            </a:prstGeom>
            <a:noFill/>
            <a:ln w="9525">
              <a:noFill/>
              <a:miter lim="800000"/>
              <a:headEnd/>
              <a:tailEnd/>
            </a:ln>
          </p:spPr>
        </p:pic>
        <p:pic>
          <p:nvPicPr>
            <p:cNvPr id="66" name="Picture 45"/>
            <p:cNvPicPr>
              <a:picLocks noChangeAspect="1" noChangeArrowheads="1"/>
            </p:cNvPicPr>
            <p:nvPr/>
          </p:nvPicPr>
          <p:blipFill>
            <a:blip r:embed="rId8" cstate="print"/>
            <a:srcRect/>
            <a:stretch>
              <a:fillRect/>
            </a:stretch>
          </p:blipFill>
          <p:spPr bwMode="auto">
            <a:xfrm>
              <a:off x="990600" y="2952750"/>
              <a:ext cx="100013" cy="100013"/>
            </a:xfrm>
            <a:prstGeom prst="rect">
              <a:avLst/>
            </a:prstGeom>
            <a:noFill/>
            <a:ln w="9525">
              <a:noFill/>
              <a:miter lim="800000"/>
              <a:headEnd/>
              <a:tailEnd/>
            </a:ln>
          </p:spPr>
        </p:pic>
        <p:sp>
          <p:nvSpPr>
            <p:cNvPr id="67" name="Rectangle 46"/>
            <p:cNvSpPr>
              <a:spLocks noChangeArrowheads="1"/>
            </p:cNvSpPr>
            <p:nvPr/>
          </p:nvSpPr>
          <p:spPr bwMode="auto">
            <a:xfrm>
              <a:off x="1100137" y="2943225"/>
              <a:ext cx="566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Profitabilité</a:t>
              </a:r>
              <a:endParaRPr kumimoji="0" lang="fr-FR" sz="1800" b="0" i="0" u="none" strike="noStrike" cap="none" normalizeH="0" baseline="0" smtClean="0">
                <a:ln>
                  <a:noFill/>
                </a:ln>
                <a:solidFill>
                  <a:schemeClr val="tx1"/>
                </a:solidFill>
                <a:effectLst/>
                <a:latin typeface="Arial" pitchFamily="34" charset="0"/>
              </a:endParaRPr>
            </a:p>
          </p:txBody>
        </p:sp>
      </p:grpSp>
      <p:pic>
        <p:nvPicPr>
          <p:cNvPr id="36871" name="Picture 7"/>
          <p:cNvPicPr>
            <a:picLocks noChangeAspect="1" noChangeArrowheads="1"/>
          </p:cNvPicPr>
          <p:nvPr/>
        </p:nvPicPr>
        <p:blipFill>
          <a:blip r:embed="rId9" cstate="print"/>
          <a:srcRect/>
          <a:stretch>
            <a:fillRect/>
          </a:stretch>
        </p:blipFill>
        <p:spPr bwMode="auto">
          <a:xfrm>
            <a:off x="3856038" y="3414713"/>
            <a:ext cx="2033588" cy="1557338"/>
          </a:xfrm>
          <a:prstGeom prst="rect">
            <a:avLst/>
          </a:prstGeom>
          <a:noFill/>
          <a:ln w="9525">
            <a:noFill/>
            <a:miter lim="800000"/>
            <a:headEnd/>
            <a:tailEnd/>
          </a:ln>
        </p:spPr>
      </p:pic>
      <p:pic>
        <p:nvPicPr>
          <p:cNvPr id="36872" name="Picture 8"/>
          <p:cNvPicPr>
            <a:picLocks noChangeAspect="1" noChangeArrowheads="1"/>
          </p:cNvPicPr>
          <p:nvPr/>
        </p:nvPicPr>
        <p:blipFill>
          <a:blip r:embed="rId10" cstate="print"/>
          <a:srcRect/>
          <a:stretch>
            <a:fillRect/>
          </a:stretch>
        </p:blipFill>
        <p:spPr bwMode="auto">
          <a:xfrm>
            <a:off x="3856038" y="3414713"/>
            <a:ext cx="2033588" cy="1557338"/>
          </a:xfrm>
          <a:prstGeom prst="rect">
            <a:avLst/>
          </a:prstGeom>
          <a:noFill/>
          <a:ln w="9525">
            <a:noFill/>
            <a:miter lim="800000"/>
            <a:headEnd/>
            <a:tailEnd/>
          </a:ln>
        </p:spPr>
      </p:pic>
      <p:sp>
        <p:nvSpPr>
          <p:cNvPr id="36873" name="Freeform 9"/>
          <p:cNvSpPr>
            <a:spLocks noEditPoints="1"/>
          </p:cNvSpPr>
          <p:nvPr/>
        </p:nvSpPr>
        <p:spPr bwMode="auto">
          <a:xfrm>
            <a:off x="3856038" y="3432175"/>
            <a:ext cx="26988" cy="1539875"/>
          </a:xfrm>
          <a:custGeom>
            <a:avLst/>
            <a:gdLst/>
            <a:ahLst/>
            <a:cxnLst>
              <a:cxn ang="0">
                <a:pos x="17" y="970"/>
              </a:cxn>
              <a:cxn ang="0">
                <a:pos x="0" y="970"/>
              </a:cxn>
              <a:cxn ang="0">
                <a:pos x="0" y="964"/>
              </a:cxn>
              <a:cxn ang="0">
                <a:pos x="17" y="964"/>
              </a:cxn>
              <a:cxn ang="0">
                <a:pos x="17" y="970"/>
              </a:cxn>
              <a:cxn ang="0">
                <a:pos x="17" y="771"/>
              </a:cxn>
              <a:cxn ang="0">
                <a:pos x="0" y="771"/>
              </a:cxn>
              <a:cxn ang="0">
                <a:pos x="0" y="766"/>
              </a:cxn>
              <a:cxn ang="0">
                <a:pos x="17" y="766"/>
              </a:cxn>
              <a:cxn ang="0">
                <a:pos x="17" y="771"/>
              </a:cxn>
              <a:cxn ang="0">
                <a:pos x="17" y="579"/>
              </a:cxn>
              <a:cxn ang="0">
                <a:pos x="0" y="579"/>
              </a:cxn>
              <a:cxn ang="0">
                <a:pos x="0" y="573"/>
              </a:cxn>
              <a:cxn ang="0">
                <a:pos x="17" y="573"/>
              </a:cxn>
              <a:cxn ang="0">
                <a:pos x="17" y="579"/>
              </a:cxn>
              <a:cxn ang="0">
                <a:pos x="17" y="386"/>
              </a:cxn>
              <a:cxn ang="0">
                <a:pos x="0" y="386"/>
              </a:cxn>
              <a:cxn ang="0">
                <a:pos x="0" y="380"/>
              </a:cxn>
              <a:cxn ang="0">
                <a:pos x="17" y="380"/>
              </a:cxn>
              <a:cxn ang="0">
                <a:pos x="17" y="386"/>
              </a:cxn>
              <a:cxn ang="0">
                <a:pos x="17" y="193"/>
              </a:cxn>
              <a:cxn ang="0">
                <a:pos x="0" y="193"/>
              </a:cxn>
              <a:cxn ang="0">
                <a:pos x="0" y="187"/>
              </a:cxn>
              <a:cxn ang="0">
                <a:pos x="17" y="187"/>
              </a:cxn>
              <a:cxn ang="0">
                <a:pos x="17" y="193"/>
              </a:cxn>
              <a:cxn ang="0">
                <a:pos x="17" y="6"/>
              </a:cxn>
              <a:cxn ang="0">
                <a:pos x="0" y="6"/>
              </a:cxn>
              <a:cxn ang="0">
                <a:pos x="0" y="0"/>
              </a:cxn>
              <a:cxn ang="0">
                <a:pos x="17" y="0"/>
              </a:cxn>
              <a:cxn ang="0">
                <a:pos x="17" y="6"/>
              </a:cxn>
            </a:cxnLst>
            <a:rect l="0" t="0" r="r" b="b"/>
            <a:pathLst>
              <a:path w="17" h="970">
                <a:moveTo>
                  <a:pt x="17" y="970"/>
                </a:moveTo>
                <a:lnTo>
                  <a:pt x="0" y="970"/>
                </a:lnTo>
                <a:lnTo>
                  <a:pt x="0" y="964"/>
                </a:lnTo>
                <a:lnTo>
                  <a:pt x="17" y="964"/>
                </a:lnTo>
                <a:lnTo>
                  <a:pt x="17" y="970"/>
                </a:lnTo>
                <a:close/>
                <a:moveTo>
                  <a:pt x="17" y="771"/>
                </a:moveTo>
                <a:lnTo>
                  <a:pt x="0" y="771"/>
                </a:lnTo>
                <a:lnTo>
                  <a:pt x="0" y="766"/>
                </a:lnTo>
                <a:lnTo>
                  <a:pt x="17" y="766"/>
                </a:lnTo>
                <a:lnTo>
                  <a:pt x="17" y="771"/>
                </a:lnTo>
                <a:close/>
                <a:moveTo>
                  <a:pt x="17" y="579"/>
                </a:moveTo>
                <a:lnTo>
                  <a:pt x="0" y="579"/>
                </a:lnTo>
                <a:lnTo>
                  <a:pt x="0" y="573"/>
                </a:lnTo>
                <a:lnTo>
                  <a:pt x="17" y="573"/>
                </a:lnTo>
                <a:lnTo>
                  <a:pt x="17" y="579"/>
                </a:lnTo>
                <a:close/>
                <a:moveTo>
                  <a:pt x="17" y="386"/>
                </a:moveTo>
                <a:lnTo>
                  <a:pt x="0" y="386"/>
                </a:lnTo>
                <a:lnTo>
                  <a:pt x="0" y="380"/>
                </a:lnTo>
                <a:lnTo>
                  <a:pt x="17" y="380"/>
                </a:lnTo>
                <a:lnTo>
                  <a:pt x="17" y="386"/>
                </a:lnTo>
                <a:close/>
                <a:moveTo>
                  <a:pt x="17" y="193"/>
                </a:moveTo>
                <a:lnTo>
                  <a:pt x="0" y="193"/>
                </a:lnTo>
                <a:lnTo>
                  <a:pt x="0" y="187"/>
                </a:lnTo>
                <a:lnTo>
                  <a:pt x="17" y="187"/>
                </a:lnTo>
                <a:lnTo>
                  <a:pt x="17" y="193"/>
                </a:lnTo>
                <a:close/>
                <a:moveTo>
                  <a:pt x="17" y="6"/>
                </a:moveTo>
                <a:lnTo>
                  <a:pt x="0" y="6"/>
                </a:lnTo>
                <a:lnTo>
                  <a:pt x="0" y="0"/>
                </a:lnTo>
                <a:lnTo>
                  <a:pt x="17" y="0"/>
                </a:lnTo>
                <a:lnTo>
                  <a:pt x="17" y="6"/>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74" name="Rectangle 10"/>
          <p:cNvSpPr>
            <a:spLocks noChangeArrowheads="1"/>
          </p:cNvSpPr>
          <p:nvPr/>
        </p:nvSpPr>
        <p:spPr bwMode="auto">
          <a:xfrm>
            <a:off x="3027363" y="47466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HAINAUT TANKING</a:t>
            </a:r>
            <a:endParaRPr kumimoji="0" lang="fr-FR" sz="1800" b="0" i="0" u="none" strike="noStrike" cap="none" normalizeH="0" baseline="0" smtClean="0">
              <a:ln>
                <a:noFill/>
              </a:ln>
              <a:solidFill>
                <a:schemeClr val="tx1"/>
              </a:solidFill>
              <a:effectLst/>
              <a:latin typeface="Arial" pitchFamily="34" charset="0"/>
            </a:endParaRPr>
          </a:p>
        </p:txBody>
      </p:sp>
      <p:sp>
        <p:nvSpPr>
          <p:cNvPr id="36875" name="Rectangle 11"/>
          <p:cNvSpPr>
            <a:spLocks noChangeArrowheads="1"/>
          </p:cNvSpPr>
          <p:nvPr/>
        </p:nvSpPr>
        <p:spPr bwMode="auto">
          <a:xfrm>
            <a:off x="3135313" y="4440238"/>
            <a:ext cx="693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KUEHNE  NAGEL</a:t>
            </a:r>
            <a:endParaRPr kumimoji="0" lang="fr-FR" sz="1800" b="0" i="0" u="none" strike="noStrike" cap="none" normalizeH="0" baseline="0" smtClean="0">
              <a:ln>
                <a:noFill/>
              </a:ln>
              <a:solidFill>
                <a:schemeClr val="tx1"/>
              </a:solidFill>
              <a:effectLst/>
              <a:latin typeface="Arial" pitchFamily="34" charset="0"/>
            </a:endParaRPr>
          </a:p>
        </p:txBody>
      </p:sp>
      <p:sp>
        <p:nvSpPr>
          <p:cNvPr id="36876" name="Rectangle 12"/>
          <p:cNvSpPr>
            <a:spLocks noChangeArrowheads="1"/>
          </p:cNvSpPr>
          <p:nvPr/>
        </p:nvSpPr>
        <p:spPr bwMode="auto">
          <a:xfrm>
            <a:off x="2730500" y="4133850"/>
            <a:ext cx="10985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SMIT INTERNATIONALE NV</a:t>
            </a:r>
            <a:endParaRPr kumimoji="0" lang="fr-FR" sz="1800" b="0" i="0" u="none" strike="noStrike" cap="none" normalizeH="0" baseline="0" smtClean="0">
              <a:ln>
                <a:noFill/>
              </a:ln>
              <a:solidFill>
                <a:schemeClr val="tx1"/>
              </a:solidFill>
              <a:effectLst/>
              <a:latin typeface="Arial" pitchFamily="34" charset="0"/>
            </a:endParaRPr>
          </a:p>
        </p:txBody>
      </p:sp>
      <p:sp>
        <p:nvSpPr>
          <p:cNvPr id="36877" name="Rectangle 13"/>
          <p:cNvSpPr>
            <a:spLocks noChangeArrowheads="1"/>
          </p:cNvSpPr>
          <p:nvPr/>
        </p:nvSpPr>
        <p:spPr bwMode="auto">
          <a:xfrm>
            <a:off x="2686050" y="3827463"/>
            <a:ext cx="11604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rPr>
              <a:t>SCAN GLOBAL LOGISTICS AS</a:t>
            </a:r>
            <a:endParaRPr kumimoji="0" lang="fr-FR" sz="1800" b="0" i="0" u="none" strike="noStrike" cap="none" normalizeH="0" baseline="0" dirty="0" smtClean="0">
              <a:ln>
                <a:noFill/>
              </a:ln>
              <a:solidFill>
                <a:schemeClr val="tx1"/>
              </a:solidFill>
              <a:effectLst/>
              <a:latin typeface="Arial" pitchFamily="34" charset="0"/>
            </a:endParaRPr>
          </a:p>
        </p:txBody>
      </p:sp>
      <p:sp>
        <p:nvSpPr>
          <p:cNvPr id="36878" name="Rectangle 14"/>
          <p:cNvSpPr>
            <a:spLocks noChangeArrowheads="1"/>
          </p:cNvSpPr>
          <p:nvPr/>
        </p:nvSpPr>
        <p:spPr bwMode="auto">
          <a:xfrm>
            <a:off x="2828925" y="3530600"/>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AP MÖLLER  MAERSK AS</a:t>
            </a:r>
            <a:endParaRPr kumimoji="0" lang="fr-FR" sz="1800" b="0" i="0" u="none" strike="noStrike" cap="none" normalizeH="0" baseline="0" smtClean="0">
              <a:ln>
                <a:noFill/>
              </a:ln>
              <a:solidFill>
                <a:schemeClr val="tx1"/>
              </a:solidFill>
              <a:effectLst/>
              <a:latin typeface="Arial" pitchFamily="34" charset="0"/>
            </a:endParaRPr>
          </a:p>
        </p:txBody>
      </p:sp>
      <p:pic>
        <p:nvPicPr>
          <p:cNvPr id="36888" name="Picture 24"/>
          <p:cNvPicPr>
            <a:picLocks noChangeAspect="1" noChangeArrowheads="1"/>
          </p:cNvPicPr>
          <p:nvPr/>
        </p:nvPicPr>
        <p:blipFill>
          <a:blip r:embed="rId11" cstate="print"/>
          <a:srcRect/>
          <a:stretch>
            <a:fillRect/>
          </a:stretch>
        </p:blipFill>
        <p:spPr bwMode="auto">
          <a:xfrm>
            <a:off x="3846513" y="1295400"/>
            <a:ext cx="2062163" cy="1593850"/>
          </a:xfrm>
          <a:prstGeom prst="rect">
            <a:avLst/>
          </a:prstGeom>
          <a:noFill/>
          <a:ln w="9525">
            <a:noFill/>
            <a:miter lim="800000"/>
            <a:headEnd/>
            <a:tailEnd/>
          </a:ln>
        </p:spPr>
      </p:pic>
      <p:pic>
        <p:nvPicPr>
          <p:cNvPr id="36889" name="Picture 25"/>
          <p:cNvPicPr>
            <a:picLocks noChangeAspect="1" noChangeArrowheads="1"/>
          </p:cNvPicPr>
          <p:nvPr/>
        </p:nvPicPr>
        <p:blipFill>
          <a:blip r:embed="rId12" cstate="print"/>
          <a:srcRect/>
          <a:stretch>
            <a:fillRect/>
          </a:stretch>
        </p:blipFill>
        <p:spPr bwMode="auto">
          <a:xfrm>
            <a:off x="3846513" y="1295400"/>
            <a:ext cx="2062163" cy="1593850"/>
          </a:xfrm>
          <a:prstGeom prst="rect">
            <a:avLst/>
          </a:prstGeom>
          <a:noFill/>
          <a:ln w="9525">
            <a:noFill/>
            <a:miter lim="800000"/>
            <a:headEnd/>
            <a:tailEnd/>
          </a:ln>
        </p:spPr>
      </p:pic>
      <p:sp>
        <p:nvSpPr>
          <p:cNvPr id="36890" name="Freeform 26"/>
          <p:cNvSpPr>
            <a:spLocks noEditPoints="1"/>
          </p:cNvSpPr>
          <p:nvPr/>
        </p:nvSpPr>
        <p:spPr bwMode="auto">
          <a:xfrm>
            <a:off x="3836988" y="1314450"/>
            <a:ext cx="36513" cy="1574800"/>
          </a:xfrm>
          <a:custGeom>
            <a:avLst/>
            <a:gdLst/>
            <a:ahLst/>
            <a:cxnLst>
              <a:cxn ang="0">
                <a:pos x="23" y="992"/>
              </a:cxn>
              <a:cxn ang="0">
                <a:pos x="0" y="992"/>
              </a:cxn>
              <a:cxn ang="0">
                <a:pos x="0" y="986"/>
              </a:cxn>
              <a:cxn ang="0">
                <a:pos x="23" y="986"/>
              </a:cxn>
              <a:cxn ang="0">
                <a:pos x="23" y="992"/>
              </a:cxn>
              <a:cxn ang="0">
                <a:pos x="23" y="793"/>
              </a:cxn>
              <a:cxn ang="0">
                <a:pos x="0" y="793"/>
              </a:cxn>
              <a:cxn ang="0">
                <a:pos x="0" y="788"/>
              </a:cxn>
              <a:cxn ang="0">
                <a:pos x="23" y="788"/>
              </a:cxn>
              <a:cxn ang="0">
                <a:pos x="23" y="793"/>
              </a:cxn>
              <a:cxn ang="0">
                <a:pos x="23" y="595"/>
              </a:cxn>
              <a:cxn ang="0">
                <a:pos x="0" y="595"/>
              </a:cxn>
              <a:cxn ang="0">
                <a:pos x="0" y="589"/>
              </a:cxn>
              <a:cxn ang="0">
                <a:pos x="23" y="589"/>
              </a:cxn>
              <a:cxn ang="0">
                <a:pos x="23" y="595"/>
              </a:cxn>
              <a:cxn ang="0">
                <a:pos x="23" y="397"/>
              </a:cxn>
              <a:cxn ang="0">
                <a:pos x="0" y="397"/>
              </a:cxn>
              <a:cxn ang="0">
                <a:pos x="0" y="391"/>
              </a:cxn>
              <a:cxn ang="0">
                <a:pos x="23" y="391"/>
              </a:cxn>
              <a:cxn ang="0">
                <a:pos x="23" y="397"/>
              </a:cxn>
              <a:cxn ang="0">
                <a:pos x="23" y="198"/>
              </a:cxn>
              <a:cxn ang="0">
                <a:pos x="0" y="198"/>
              </a:cxn>
              <a:cxn ang="0">
                <a:pos x="0" y="192"/>
              </a:cxn>
              <a:cxn ang="0">
                <a:pos x="23" y="192"/>
              </a:cxn>
              <a:cxn ang="0">
                <a:pos x="23" y="198"/>
              </a:cxn>
              <a:cxn ang="0">
                <a:pos x="23" y="5"/>
              </a:cxn>
              <a:cxn ang="0">
                <a:pos x="0" y="5"/>
              </a:cxn>
              <a:cxn ang="0">
                <a:pos x="0" y="0"/>
              </a:cxn>
              <a:cxn ang="0">
                <a:pos x="23" y="0"/>
              </a:cxn>
              <a:cxn ang="0">
                <a:pos x="23" y="5"/>
              </a:cxn>
            </a:cxnLst>
            <a:rect l="0" t="0" r="r" b="b"/>
            <a:pathLst>
              <a:path w="23" h="992">
                <a:moveTo>
                  <a:pt x="23" y="992"/>
                </a:moveTo>
                <a:lnTo>
                  <a:pt x="0" y="992"/>
                </a:lnTo>
                <a:lnTo>
                  <a:pt x="0" y="986"/>
                </a:lnTo>
                <a:lnTo>
                  <a:pt x="23" y="986"/>
                </a:lnTo>
                <a:lnTo>
                  <a:pt x="23" y="992"/>
                </a:lnTo>
                <a:close/>
                <a:moveTo>
                  <a:pt x="23" y="793"/>
                </a:moveTo>
                <a:lnTo>
                  <a:pt x="0" y="793"/>
                </a:lnTo>
                <a:lnTo>
                  <a:pt x="0" y="788"/>
                </a:lnTo>
                <a:lnTo>
                  <a:pt x="23" y="788"/>
                </a:lnTo>
                <a:lnTo>
                  <a:pt x="23" y="793"/>
                </a:lnTo>
                <a:close/>
                <a:moveTo>
                  <a:pt x="23" y="595"/>
                </a:moveTo>
                <a:lnTo>
                  <a:pt x="0" y="595"/>
                </a:lnTo>
                <a:lnTo>
                  <a:pt x="0" y="589"/>
                </a:lnTo>
                <a:lnTo>
                  <a:pt x="23" y="589"/>
                </a:lnTo>
                <a:lnTo>
                  <a:pt x="23" y="595"/>
                </a:lnTo>
                <a:close/>
                <a:moveTo>
                  <a:pt x="23" y="397"/>
                </a:moveTo>
                <a:lnTo>
                  <a:pt x="0" y="397"/>
                </a:lnTo>
                <a:lnTo>
                  <a:pt x="0" y="391"/>
                </a:lnTo>
                <a:lnTo>
                  <a:pt x="23" y="391"/>
                </a:lnTo>
                <a:lnTo>
                  <a:pt x="23" y="397"/>
                </a:lnTo>
                <a:close/>
                <a:moveTo>
                  <a:pt x="23" y="198"/>
                </a:moveTo>
                <a:lnTo>
                  <a:pt x="0" y="198"/>
                </a:lnTo>
                <a:lnTo>
                  <a:pt x="0" y="192"/>
                </a:lnTo>
                <a:lnTo>
                  <a:pt x="23" y="192"/>
                </a:lnTo>
                <a:lnTo>
                  <a:pt x="23" y="198"/>
                </a:lnTo>
                <a:close/>
                <a:moveTo>
                  <a:pt x="23" y="5"/>
                </a:moveTo>
                <a:lnTo>
                  <a:pt x="0" y="5"/>
                </a:lnTo>
                <a:lnTo>
                  <a:pt x="0" y="0"/>
                </a:lnTo>
                <a:lnTo>
                  <a:pt x="23" y="0"/>
                </a:lnTo>
                <a:lnTo>
                  <a:pt x="23" y="5"/>
                </a:lnTo>
                <a:close/>
              </a:path>
            </a:pathLst>
          </a:custGeom>
          <a:solidFill>
            <a:srgbClr val="868686"/>
          </a:solidFill>
          <a:ln w="0">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891" name="Rectangle 27"/>
          <p:cNvSpPr>
            <a:spLocks noChangeArrowheads="1"/>
          </p:cNvSpPr>
          <p:nvPr/>
        </p:nvSpPr>
        <p:spPr bwMode="auto">
          <a:xfrm>
            <a:off x="3009900" y="2663825"/>
            <a:ext cx="809625"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HAINAUT TANKING</a:t>
            </a:r>
            <a:endParaRPr kumimoji="0" lang="fr-FR" sz="1800" b="0" i="0" u="none" strike="noStrike" cap="none" normalizeH="0" baseline="0" smtClean="0">
              <a:ln>
                <a:noFill/>
              </a:ln>
              <a:solidFill>
                <a:schemeClr val="tx1"/>
              </a:solidFill>
              <a:effectLst/>
              <a:latin typeface="Arial" pitchFamily="34" charset="0"/>
            </a:endParaRPr>
          </a:p>
        </p:txBody>
      </p:sp>
      <p:sp>
        <p:nvSpPr>
          <p:cNvPr id="36892" name="Rectangle 28"/>
          <p:cNvSpPr>
            <a:spLocks noChangeArrowheads="1"/>
          </p:cNvSpPr>
          <p:nvPr/>
        </p:nvSpPr>
        <p:spPr bwMode="auto">
          <a:xfrm>
            <a:off x="3117850" y="2347912"/>
            <a:ext cx="6937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KUEHNE  NAGEL</a:t>
            </a:r>
            <a:endParaRPr kumimoji="0" lang="fr-FR" sz="1800" b="0" i="0" u="none" strike="noStrike" cap="none" normalizeH="0" baseline="0" smtClean="0">
              <a:ln>
                <a:noFill/>
              </a:ln>
              <a:solidFill>
                <a:schemeClr val="tx1"/>
              </a:solidFill>
              <a:effectLst/>
              <a:latin typeface="Arial" pitchFamily="34" charset="0"/>
            </a:endParaRPr>
          </a:p>
        </p:txBody>
      </p:sp>
      <p:sp>
        <p:nvSpPr>
          <p:cNvPr id="36893" name="Rectangle 29"/>
          <p:cNvSpPr>
            <a:spLocks noChangeArrowheads="1"/>
          </p:cNvSpPr>
          <p:nvPr/>
        </p:nvSpPr>
        <p:spPr bwMode="auto">
          <a:xfrm>
            <a:off x="2720975" y="2043112"/>
            <a:ext cx="1098550"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SMIT INTERNATIONALE NV</a:t>
            </a:r>
            <a:endParaRPr kumimoji="0" lang="fr-FR" sz="1800" b="0" i="0" u="none" strike="noStrike" cap="none" normalizeH="0" baseline="0" smtClean="0">
              <a:ln>
                <a:noFill/>
              </a:ln>
              <a:solidFill>
                <a:schemeClr val="tx1"/>
              </a:solidFill>
              <a:effectLst/>
              <a:latin typeface="Arial" pitchFamily="34" charset="0"/>
            </a:endParaRPr>
          </a:p>
        </p:txBody>
      </p:sp>
      <p:sp>
        <p:nvSpPr>
          <p:cNvPr id="36894" name="Rectangle 30"/>
          <p:cNvSpPr>
            <a:spLocks noChangeArrowheads="1"/>
          </p:cNvSpPr>
          <p:nvPr/>
        </p:nvSpPr>
        <p:spPr bwMode="auto">
          <a:xfrm>
            <a:off x="2667000" y="1727200"/>
            <a:ext cx="1160463"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SCAN GLOBAL LOGISTICS AS</a:t>
            </a:r>
            <a:endParaRPr kumimoji="0" lang="fr-FR" sz="1800" b="0" i="0" u="none" strike="noStrike" cap="none" normalizeH="0" baseline="0" smtClean="0">
              <a:ln>
                <a:noFill/>
              </a:ln>
              <a:solidFill>
                <a:schemeClr val="tx1"/>
              </a:solidFill>
              <a:effectLst/>
              <a:latin typeface="Arial" pitchFamily="34" charset="0"/>
            </a:endParaRPr>
          </a:p>
        </p:txBody>
      </p:sp>
      <p:sp>
        <p:nvSpPr>
          <p:cNvPr id="36895" name="Rectangle 31"/>
          <p:cNvSpPr>
            <a:spLocks noChangeArrowheads="1"/>
          </p:cNvSpPr>
          <p:nvPr/>
        </p:nvSpPr>
        <p:spPr bwMode="auto">
          <a:xfrm>
            <a:off x="2811463" y="1412875"/>
            <a:ext cx="998538" cy="1444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rPr>
              <a:t>AP MÖLLER  MAERSK AS</a:t>
            </a: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1950" y="228600"/>
            <a:ext cx="6172200" cy="685800"/>
          </a:xfrm>
        </p:spPr>
        <p:txBody>
          <a:bodyPr/>
          <a:lstStyle/>
          <a:p>
            <a:r>
              <a:rPr lang="fr-FR" dirty="0" smtClean="0"/>
              <a:t>1. A propos d’iCognitive</a:t>
            </a:r>
          </a:p>
        </p:txBody>
      </p:sp>
      <p:sp>
        <p:nvSpPr>
          <p:cNvPr id="7" name="Espace réservé du contenu 6"/>
          <p:cNvSpPr>
            <a:spLocks noGrp="1"/>
          </p:cNvSpPr>
          <p:nvPr>
            <p:ph idx="1"/>
          </p:nvPr>
        </p:nvSpPr>
        <p:spPr/>
        <p:txBody>
          <a:bodyPr/>
          <a:lstStyle/>
          <a:p>
            <a:pPr lvl="1" algn="just"/>
            <a:r>
              <a:rPr lang="fr-FR" dirty="0" smtClean="0"/>
              <a:t>Société de conseil en Supply Chain Management émanant du Centre de Recherche du Singapore Institute of Manufacturing Technology, iCognitive est aujourd’hui la référence en Europe et en Asie du sud-est en matière de formation et d’applications liées au référentiel SCOR® (Supply Chain Operations </a:t>
            </a:r>
            <a:r>
              <a:rPr lang="fr-FR" dirty="0" err="1" smtClean="0"/>
              <a:t>Reference</a:t>
            </a:r>
            <a:r>
              <a:rPr lang="fr-FR" dirty="0" smtClean="0"/>
              <a:t>).</a:t>
            </a:r>
          </a:p>
          <a:p>
            <a:pPr lvl="1" algn="just"/>
            <a:r>
              <a:rPr lang="fr-FR" dirty="0" smtClean="0"/>
              <a:t> </a:t>
            </a:r>
          </a:p>
          <a:p>
            <a:pPr lvl="1" algn="just"/>
            <a:r>
              <a:rPr lang="fr-FR" dirty="0" smtClean="0"/>
              <a:t>Notre activité de benchmark a débuté il y a plus d’une dizaine d’années. Aujourd’hui, nous maintenons une base de données de benchmark significative.</a:t>
            </a:r>
          </a:p>
          <a:p>
            <a:pPr lvl="1" algn="just"/>
            <a:endParaRPr lang="fr-FR" dirty="0" smtClean="0"/>
          </a:p>
          <a:p>
            <a:pPr lvl="1" algn="just"/>
            <a:endParaRPr lang="fr-FR" dirty="0" smtClean="0"/>
          </a:p>
          <a:p>
            <a:pPr lvl="1" algn="just"/>
            <a:r>
              <a:rPr lang="fr-FR" dirty="0" smtClean="0"/>
              <a:t>iCognitive a été cité parmi les sociétés de benchmark les plus reconnues  par l’institut AMR </a:t>
            </a:r>
            <a:r>
              <a:rPr lang="fr-FR" dirty="0" err="1" smtClean="0"/>
              <a:t>Research</a:t>
            </a:r>
            <a:r>
              <a:rPr lang="fr-FR" dirty="0" smtClean="0"/>
              <a:t>.</a:t>
            </a:r>
          </a:p>
          <a:p>
            <a:pPr algn="just"/>
            <a:endParaRPr lang="fr-FR" dirty="0" smtClean="0"/>
          </a:p>
          <a:p>
            <a:pPr algn="just"/>
            <a:endParaRPr lang="fr-FR" dirty="0" smtClean="0"/>
          </a:p>
          <a:p>
            <a:pPr algn="just"/>
            <a:r>
              <a:rPr lang="fr-FR" dirty="0" smtClean="0"/>
              <a:t>En Europe</a:t>
            </a:r>
          </a:p>
          <a:p>
            <a:pPr lvl="1" algn="just"/>
            <a:endParaRPr lang="fr-FR" dirty="0" smtClean="0"/>
          </a:p>
          <a:p>
            <a:pPr lvl="1" algn="just"/>
            <a:r>
              <a:rPr lang="fr-FR" dirty="0" smtClean="0"/>
              <a:t>A partir de 2001, un benchmark Europe fut lancé par iCognitive dans des secteurs tels que l’agro-alimentaire, l’automobile, la chimie,  etc.</a:t>
            </a:r>
          </a:p>
          <a:p>
            <a:pPr algn="just"/>
            <a:endParaRPr lang="fr-FR" dirty="0" smtClean="0"/>
          </a:p>
          <a:p>
            <a:pPr algn="just"/>
            <a:r>
              <a:rPr lang="fr-FR" dirty="0" smtClean="0"/>
              <a:t>En Asie du Sud-est</a:t>
            </a:r>
          </a:p>
          <a:p>
            <a:pPr lvl="1" algn="just"/>
            <a:endParaRPr lang="fr-FR" dirty="0" smtClean="0"/>
          </a:p>
          <a:p>
            <a:pPr lvl="1" algn="just"/>
            <a:r>
              <a:rPr lang="fr-FR" dirty="0" smtClean="0"/>
              <a:t>Le premier benchmark fut publié en 2000. Il impliqua quelques 125 entreprises en Indonésie, en Thaïlande, en Malaisie, et Singapour. En 2007, la huitième étude de veille concurrentielle a concerné 300 entreprises provenant de cette région couvrant plusieurs secteurs d’activité.  </a:t>
            </a:r>
          </a:p>
          <a:p>
            <a:pPr lvl="1" algn="just"/>
            <a:endParaRPr lang="fr-FR" dirty="0" smtClean="0"/>
          </a:p>
          <a:p>
            <a:pPr algn="just"/>
            <a:r>
              <a:rPr lang="fr-FR" dirty="0" smtClean="0"/>
              <a:t>En Chine</a:t>
            </a:r>
          </a:p>
          <a:p>
            <a:pPr lvl="1" algn="just"/>
            <a:endParaRPr lang="fr-FR" dirty="0" smtClean="0"/>
          </a:p>
          <a:p>
            <a:pPr lvl="1" algn="just"/>
            <a:r>
              <a:rPr lang="fr-FR" dirty="0" smtClean="0"/>
              <a:t>En collaboration avec l’Université de Fudan, iCognitive a lancé un benchmark Supply Chain depuis 2004. L’année dernière cette veille a concerné 600 entreprises issues d’un large panel de secteurs d’activité. </a:t>
            </a:r>
          </a:p>
          <a:p>
            <a:pPr lvl="1" algn="just"/>
            <a:endParaRPr lang="fr-FR" dirty="0" smtClean="0"/>
          </a:p>
          <a:p>
            <a:pPr lvl="1" algn="just"/>
            <a:endParaRPr lang="fr-FR" dirty="0"/>
          </a:p>
        </p:txBody>
      </p:sp>
      <p:sp>
        <p:nvSpPr>
          <p:cNvPr id="10" name="Espace réservé du numéro de diapositive 9"/>
          <p:cNvSpPr>
            <a:spLocks noGrp="1"/>
          </p:cNvSpPr>
          <p:nvPr>
            <p:ph type="sldNum" sz="quarter" idx="10"/>
          </p:nvPr>
        </p:nvSpPr>
        <p:spPr/>
        <p:txBody>
          <a:bodyPr/>
          <a:lstStyle/>
          <a:p>
            <a:fld id="{6825B022-DDBF-41AA-B24C-2AFE910E8A64}"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950" y="228600"/>
            <a:ext cx="6172200" cy="685800"/>
          </a:xfrm>
        </p:spPr>
        <p:txBody>
          <a:bodyPr/>
          <a:lstStyle/>
          <a:p>
            <a:pPr marL="355600" indent="-355600"/>
            <a:r>
              <a:rPr lang="fr-FR" dirty="0" smtClean="0"/>
              <a:t>2. Les avantages du benchmark opérationnel</a:t>
            </a:r>
            <a:endParaRPr lang="fr-FR" dirty="0"/>
          </a:p>
        </p:txBody>
      </p:sp>
      <p:sp>
        <p:nvSpPr>
          <p:cNvPr id="3" name="Espace réservé du contenu 2"/>
          <p:cNvSpPr>
            <a:spLocks noGrp="1"/>
          </p:cNvSpPr>
          <p:nvPr>
            <p:ph idx="1"/>
          </p:nvPr>
        </p:nvSpPr>
        <p:spPr>
          <a:xfrm>
            <a:off x="342900" y="1295400"/>
            <a:ext cx="6172200" cy="7696200"/>
          </a:xfrm>
        </p:spPr>
        <p:txBody>
          <a:bodyPr/>
          <a:lstStyle/>
          <a:p>
            <a:r>
              <a:rPr lang="fr-FR" dirty="0" smtClean="0"/>
              <a:t>Mesurez et contrôler votre performance financière pour une croissance durable</a:t>
            </a:r>
          </a:p>
          <a:p>
            <a:endParaRPr lang="fr-FR" sz="1400" dirty="0" smtClean="0"/>
          </a:p>
          <a:p>
            <a:r>
              <a:rPr lang="fr-FR" sz="1400" dirty="0" smtClean="0">
                <a:solidFill>
                  <a:schemeClr val="accent2">
                    <a:lumMod val="50000"/>
                  </a:schemeClr>
                </a:solidFill>
              </a:rPr>
              <a:t>La mesure de la performance est vitale pour toute entreprise qui souhaite se développer avec succès dans un environnement de concurrence accrue.  Le benchmark permet aux entreprises de mesurer leur performance objectivement, d'identifier les axes d'amélioration de manière régulière et de définir les développements futurs.</a:t>
            </a:r>
          </a:p>
          <a:p>
            <a:r>
              <a:rPr lang="fr-FR" sz="1400" dirty="0" smtClean="0">
                <a:solidFill>
                  <a:schemeClr val="accent2">
                    <a:lumMod val="50000"/>
                  </a:schemeClr>
                </a:solidFill>
              </a:rPr>
              <a:t> </a:t>
            </a:r>
          </a:p>
          <a:p>
            <a:r>
              <a:rPr lang="fr-FR" dirty="0" smtClean="0"/>
              <a:t>Utilisez les indicateurs clés de performance pour une gestion plus efficace de votre supply chain</a:t>
            </a:r>
          </a:p>
          <a:p>
            <a:endParaRPr lang="fr-FR" sz="1400" dirty="0" smtClean="0"/>
          </a:p>
          <a:p>
            <a:r>
              <a:rPr lang="fr-FR" sz="1400" dirty="0" smtClean="0">
                <a:solidFill>
                  <a:schemeClr val="accent2">
                    <a:lumMod val="50000"/>
                  </a:schemeClr>
                </a:solidFill>
              </a:rPr>
              <a:t>Une meilleure collaboration et l'amélioration de vos résultats.  Afin de découvrir les écarts de performance de votre supply chain, il est essentiel d'utiliser des indicateurs de référence financiers, commerciaux et opérationnels pertinents et standards.</a:t>
            </a:r>
          </a:p>
          <a:p>
            <a:r>
              <a:rPr lang="fr-FR" sz="1400" dirty="0" smtClean="0"/>
              <a:t> </a:t>
            </a:r>
          </a:p>
          <a:p>
            <a:r>
              <a:rPr lang="fr-FR" dirty="0" smtClean="0"/>
              <a:t>Découvrez les opportunités d'avantage compétitif</a:t>
            </a:r>
          </a:p>
          <a:p>
            <a:endParaRPr lang="fr-FR" dirty="0" smtClean="0"/>
          </a:p>
          <a:p>
            <a:r>
              <a:rPr lang="fr-FR" sz="1400" dirty="0" smtClean="0">
                <a:solidFill>
                  <a:schemeClr val="accent2">
                    <a:lumMod val="50000"/>
                  </a:schemeClr>
                </a:solidFill>
              </a:rPr>
              <a:t>Notre activité de benchmark vous permet de comparer votre performance et votre stratégie à celle de vos concurrents, d’identifiez les écarts de performance de votre supply chain et augmenter les opportunités de gain. </a:t>
            </a:r>
          </a:p>
          <a:p>
            <a:endParaRPr lang="fr-FR" sz="1400" dirty="0" smtClean="0">
              <a:solidFill>
                <a:schemeClr val="accent2">
                  <a:lumMod val="50000"/>
                </a:schemeClr>
              </a:solidFill>
            </a:endParaRPr>
          </a:p>
          <a:p>
            <a:endParaRPr lang="fr-FR" dirty="0" smtClean="0"/>
          </a:p>
          <a:p>
            <a:r>
              <a:rPr lang="fr-FR" dirty="0" smtClean="0"/>
              <a:t>Nous intégrons systématiquement cette démarche dans nos projets d’amélioration</a:t>
            </a:r>
          </a:p>
          <a:p>
            <a:endParaRPr lang="fr-FR" sz="1400" dirty="0"/>
          </a:p>
        </p:txBody>
      </p:sp>
      <p:sp>
        <p:nvSpPr>
          <p:cNvPr id="4" name="Espace réservé du numéro de diapositive 3"/>
          <p:cNvSpPr>
            <a:spLocks noGrp="1"/>
          </p:cNvSpPr>
          <p:nvPr>
            <p:ph type="sldNum" sz="quarter" idx="10"/>
          </p:nvPr>
        </p:nvSpPr>
        <p:spPr/>
        <p:txBody>
          <a:bodyPr/>
          <a:lstStyle/>
          <a:p>
            <a:pPr>
              <a:defRPr/>
            </a:pPr>
            <a:fld id="{6825B022-DDBF-41AA-B24C-2AFE910E8A64}"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457200" y="152400"/>
            <a:ext cx="5943600" cy="1219200"/>
          </a:xfrm>
        </p:spPr>
        <p:txBody>
          <a:bodyPr/>
          <a:lstStyle/>
          <a:p>
            <a:r>
              <a:rPr lang="fr-FR" dirty="0" smtClean="0"/>
              <a:t>Pour  plus d’informations,</a:t>
            </a:r>
            <a:br>
              <a:rPr lang="fr-FR" dirty="0" smtClean="0"/>
            </a:br>
            <a:r>
              <a:rPr lang="fr-FR" dirty="0" smtClean="0"/>
              <a:t>vous pouvez contacter : </a:t>
            </a:r>
          </a:p>
        </p:txBody>
      </p:sp>
      <p:sp>
        <p:nvSpPr>
          <p:cNvPr id="20" name="Espace réservé du contenu 19"/>
          <p:cNvSpPr>
            <a:spLocks noGrp="1"/>
          </p:cNvSpPr>
          <p:nvPr>
            <p:ph type="subTitle" idx="1"/>
          </p:nvPr>
        </p:nvSpPr>
        <p:spPr>
          <a:xfrm>
            <a:off x="838200" y="2104572"/>
            <a:ext cx="5591628" cy="3839028"/>
          </a:xfrm>
        </p:spPr>
        <p:txBody>
          <a:bodyPr/>
          <a:lstStyle/>
          <a:p>
            <a:r>
              <a:rPr lang="fr-FR" dirty="0" smtClean="0"/>
              <a:t>Yann PERMINGEAT </a:t>
            </a:r>
          </a:p>
          <a:p>
            <a:r>
              <a:rPr lang="fr-FR" dirty="0" smtClean="0"/>
              <a:t>Consultant Supply Chain</a:t>
            </a:r>
          </a:p>
          <a:p>
            <a:r>
              <a:rPr lang="fr-FR" dirty="0" smtClean="0"/>
              <a:t>Téléphone: +33 6 66 77 63 22</a:t>
            </a:r>
          </a:p>
          <a:p>
            <a:r>
              <a:rPr lang="fr-FR" dirty="0" smtClean="0"/>
              <a:t>Email: </a:t>
            </a:r>
            <a:r>
              <a:rPr lang="fr-FR" dirty="0" smtClean="0">
                <a:hlinkClick r:id="rId2"/>
              </a:rPr>
              <a:t>yann.permingeat@icognitive.com</a:t>
            </a:r>
            <a:r>
              <a:rPr lang="fr-FR" dirty="0" smtClean="0"/>
              <a:t>	</a:t>
            </a:r>
          </a:p>
          <a:p>
            <a:endParaRPr lang="fr-FR" dirty="0" smtClean="0"/>
          </a:p>
          <a:p>
            <a:endParaRPr lang="fr-FR" dirty="0" smtClean="0"/>
          </a:p>
          <a:p>
            <a:r>
              <a:rPr lang="fr-FR" dirty="0" smtClean="0"/>
              <a:t>John Paul </a:t>
            </a:r>
          </a:p>
          <a:p>
            <a:r>
              <a:rPr lang="fr-FR" dirty="0" smtClean="0"/>
              <a:t>Directeur général</a:t>
            </a:r>
          </a:p>
          <a:p>
            <a:r>
              <a:rPr lang="fr-FR" dirty="0" smtClean="0"/>
              <a:t>Téléphone: +65 962 160 47</a:t>
            </a:r>
          </a:p>
          <a:p>
            <a:r>
              <a:rPr lang="fr-FR" dirty="0" smtClean="0"/>
              <a:t>Email : </a:t>
            </a:r>
            <a:r>
              <a:rPr lang="fr-FR" dirty="0" smtClean="0">
                <a:hlinkClick r:id="rId3"/>
              </a:rPr>
              <a:t>john.paul@icognitive.com</a:t>
            </a:r>
            <a:endParaRPr lang="fr-FR" dirty="0" smtClean="0"/>
          </a:p>
          <a:p>
            <a:endParaRPr lang="fr-FR" dirty="0"/>
          </a:p>
        </p:txBody>
      </p:sp>
      <p:sp>
        <p:nvSpPr>
          <p:cNvPr id="6" name="Rectangle 5"/>
          <p:cNvSpPr/>
          <p:nvPr/>
        </p:nvSpPr>
        <p:spPr bwMode="auto">
          <a:xfrm>
            <a:off x="2514600" y="8458200"/>
            <a:ext cx="18288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pic>
        <p:nvPicPr>
          <p:cNvPr id="4" name="Picture 7"/>
          <p:cNvPicPr>
            <a:picLocks noChangeAspect="1" noChangeArrowheads="1"/>
          </p:cNvPicPr>
          <p:nvPr/>
        </p:nvPicPr>
        <p:blipFill>
          <a:blip r:embed="rId4" cstate="print"/>
          <a:srcRect/>
          <a:stretch>
            <a:fillRect/>
          </a:stretch>
        </p:blipFill>
        <p:spPr bwMode="auto">
          <a:xfrm>
            <a:off x="2133600" y="6248400"/>
            <a:ext cx="2362200" cy="242323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1950" y="152400"/>
            <a:ext cx="6172200" cy="685800"/>
          </a:xfrm>
        </p:spPr>
        <p:txBody>
          <a:bodyPr/>
          <a:lstStyle/>
          <a:p>
            <a:r>
              <a:rPr lang="en-GB" dirty="0" smtClean="0"/>
              <a:t>2. Le benchmark </a:t>
            </a:r>
            <a:r>
              <a:rPr lang="fr-FR" dirty="0" smtClean="0"/>
              <a:t>opérationnel</a:t>
            </a:r>
          </a:p>
        </p:txBody>
      </p:sp>
      <p:sp>
        <p:nvSpPr>
          <p:cNvPr id="9" name="Espace réservé du contenu 8"/>
          <p:cNvSpPr>
            <a:spLocks noGrp="1"/>
          </p:cNvSpPr>
          <p:nvPr>
            <p:ph idx="1"/>
          </p:nvPr>
        </p:nvSpPr>
        <p:spPr>
          <a:xfrm>
            <a:off x="342900" y="1219200"/>
            <a:ext cx="6172200" cy="7696200"/>
          </a:xfrm>
        </p:spPr>
        <p:txBody>
          <a:bodyPr/>
          <a:lstStyle/>
          <a:p>
            <a:pPr lvl="1"/>
            <a:r>
              <a:rPr lang="fr-FR" dirty="0" smtClean="0"/>
              <a:t>Après avoir lancé en 2001 la première étude benchmark européenne sur la Supply Chain en utilisant </a:t>
            </a:r>
            <a:r>
              <a:rPr lang="fr-FR" altLang="zh-CN" dirty="0" smtClean="0"/>
              <a:t>les indicateurs de performance clés du modèle SCOR® </a:t>
            </a:r>
            <a:r>
              <a:rPr lang="fr-FR" dirty="0" smtClean="0"/>
              <a:t>(Supply Chain Operations </a:t>
            </a:r>
            <a:r>
              <a:rPr lang="fr-FR" dirty="0" err="1" smtClean="0"/>
              <a:t>Reference</a:t>
            </a:r>
            <a:r>
              <a:rPr lang="fr-FR" dirty="0" smtClean="0"/>
              <a:t> model), iCognitive reconduit celle-ci chaque année.</a:t>
            </a:r>
          </a:p>
          <a:p>
            <a:pPr lvl="1"/>
            <a:endParaRPr lang="fr-FR" dirty="0" smtClean="0"/>
          </a:p>
          <a:p>
            <a:pPr lvl="1"/>
            <a:r>
              <a:rPr lang="fr-FR" dirty="0" smtClean="0"/>
              <a:t>Cette étude poursuit un double objectif: </a:t>
            </a:r>
          </a:p>
          <a:p>
            <a:pPr lvl="1"/>
            <a:r>
              <a:rPr lang="fr-FR" dirty="0" smtClean="0"/>
              <a:t> - Vous apporter une vision claire de la position des leaders de votre secteur</a:t>
            </a:r>
          </a:p>
          <a:p>
            <a:pPr lvl="1"/>
            <a:r>
              <a:rPr lang="fr-FR" dirty="0" smtClean="0"/>
              <a:t> - Vous éclairer sur la gestion de la supply chain  des meilleurs de la classe (MDC)</a:t>
            </a:r>
          </a:p>
          <a:p>
            <a:pPr lvl="1"/>
            <a:endParaRPr lang="fr-FR" dirty="0" smtClean="0"/>
          </a:p>
          <a:p>
            <a:pPr lvl="1"/>
            <a:r>
              <a:rPr lang="fr-FR" dirty="0" smtClean="0"/>
              <a:t>Les données du benchmark Supply Chain sont depuis longtemps disponibles aux Etats-Unis, mais le sont plus difficilement pour les entreprises européennes.</a:t>
            </a:r>
          </a:p>
          <a:p>
            <a:pPr lvl="1"/>
            <a:endParaRPr lang="fr-FR" dirty="0" smtClean="0"/>
          </a:p>
          <a:p>
            <a:pPr lvl="1"/>
            <a:r>
              <a:rPr lang="fr-FR" dirty="0" smtClean="0"/>
              <a:t>Dans le cadre de projet d’amélioration, les résultats du benchmark permettent aux entreprises de prioriser les actions à mettre en place (gestion de la trésorerie, gestion des stocks, cycle d’encaissement...) par rapport à leurs concurrents et de replacer la gestion de la chaîne d’approvisionnement dans une dynamique de marché. Cette étape intervient en conclusion de l’analyse de l’existant :</a:t>
            </a:r>
          </a:p>
          <a:p>
            <a:endParaRPr lang="fr-FR" dirty="0"/>
          </a:p>
        </p:txBody>
      </p:sp>
      <p:sp>
        <p:nvSpPr>
          <p:cNvPr id="5" name="Espace réservé du numéro de diapositive 4"/>
          <p:cNvSpPr>
            <a:spLocks noGrp="1"/>
          </p:cNvSpPr>
          <p:nvPr>
            <p:ph type="sldNum" sz="quarter" idx="10"/>
          </p:nvPr>
        </p:nvSpPr>
        <p:spPr/>
        <p:txBody>
          <a:bodyPr/>
          <a:lstStyle/>
          <a:p>
            <a:fld id="{ED7F0FC4-E34F-41A1-BFC5-D4DDF0FD3FF1}" type="slidenum">
              <a:rPr lang="en-US" smtClean="0"/>
              <a:pPr/>
              <a:t>5</a:t>
            </a:fld>
            <a:endParaRPr lang="en-US" dirty="0"/>
          </a:p>
        </p:txBody>
      </p:sp>
      <p:pic>
        <p:nvPicPr>
          <p:cNvPr id="2050" name="Picture 2"/>
          <p:cNvPicPr>
            <a:picLocks noChangeAspect="1" noChangeArrowheads="1"/>
          </p:cNvPicPr>
          <p:nvPr/>
        </p:nvPicPr>
        <p:blipFill>
          <a:blip r:embed="rId3" cstate="print"/>
          <a:srcRect b="1165"/>
          <a:stretch>
            <a:fillRect/>
          </a:stretch>
        </p:blipFill>
        <p:spPr bwMode="auto">
          <a:xfrm>
            <a:off x="616744" y="5098942"/>
            <a:ext cx="5631656" cy="3283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1950" y="152400"/>
            <a:ext cx="6172200" cy="685800"/>
          </a:xfrm>
        </p:spPr>
        <p:txBody>
          <a:bodyPr/>
          <a:lstStyle/>
          <a:p>
            <a:pPr marL="355600" indent="-355600"/>
            <a:r>
              <a:rPr lang="fr-FR" dirty="0" smtClean="0"/>
              <a:t>3. La performance opérationnelle et les objectifs  financiers</a:t>
            </a:r>
          </a:p>
        </p:txBody>
      </p:sp>
      <p:sp>
        <p:nvSpPr>
          <p:cNvPr id="11" name="Espace réservé du contenu 10"/>
          <p:cNvSpPr>
            <a:spLocks noGrp="1"/>
          </p:cNvSpPr>
          <p:nvPr>
            <p:ph idx="1"/>
          </p:nvPr>
        </p:nvSpPr>
        <p:spPr>
          <a:xfrm>
            <a:off x="342900" y="1524000"/>
            <a:ext cx="6172200" cy="6705600"/>
          </a:xfrm>
        </p:spPr>
        <p:txBody>
          <a:bodyPr/>
          <a:lstStyle/>
          <a:p>
            <a:pPr lvl="1" algn="just"/>
            <a:r>
              <a:rPr lang="fr-FR" dirty="0" smtClean="0">
                <a:solidFill>
                  <a:schemeClr val="tx1"/>
                </a:solidFill>
              </a:rPr>
              <a:t>Les résultats financiers et la profitabilité de votre entreprise ne dépendent pas uniquement de votre positionnement, de votre politique de prix ou bien encore de votre image de marque, mais également des leviers d’amélioration de la performance de votre chaîne d’approvisionnement .</a:t>
            </a:r>
          </a:p>
          <a:p>
            <a:pPr lvl="1" algn="just"/>
            <a:endParaRPr lang="fr-FR" dirty="0" smtClean="0">
              <a:solidFill>
                <a:schemeClr val="tx1"/>
              </a:solidFill>
            </a:endParaRPr>
          </a:p>
          <a:p>
            <a:pPr lvl="1" algn="just"/>
            <a:r>
              <a:rPr lang="fr-FR" dirty="0" smtClean="0">
                <a:solidFill>
                  <a:schemeClr val="tx1"/>
                </a:solidFill>
              </a:rPr>
              <a:t>Les entreprises sont de plus en plus soucieuses de l’optimisation de leur activité selon une double approche, à la fois opérationnelle et financière. </a:t>
            </a: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r>
              <a:rPr lang="fr-FR" dirty="0" smtClean="0">
                <a:solidFill>
                  <a:schemeClr val="tx1"/>
                </a:solidFill>
              </a:rPr>
              <a:t>L’approche d’iCognitive est de définir les améliorations prioritaires à apporter pour accroître la performance de vos opérations et la profitabilité de votre entreprise. La comparaison de vos résultats avec les acteurs de votre secteur permet de  cibler les actions d’amélioration sur les processus qui vous donneront un avantage concurrentiel et un fort retour sur investissement.</a:t>
            </a:r>
          </a:p>
          <a:p>
            <a:pPr lvl="1" algn="just"/>
            <a:endParaRPr lang="fr-FR" dirty="0" smtClean="0">
              <a:solidFill>
                <a:schemeClr val="tx1"/>
              </a:solidFill>
            </a:endParaRPr>
          </a:p>
          <a:p>
            <a:pPr lvl="1" algn="just"/>
            <a:r>
              <a:rPr lang="fr-FR" dirty="0" smtClean="0">
                <a:solidFill>
                  <a:schemeClr val="tx1"/>
                </a:solidFill>
              </a:rPr>
              <a:t>Nous évaluons les bénéfices financiers des actions d’amélioration apportées à la gestion des processus de votre chaîne d’approvisionnement afin de vous accompagner dans  la mise place d’actions correctives et de meilleures pratiques.</a:t>
            </a:r>
          </a:p>
          <a:p>
            <a:pPr lvl="1" algn="just"/>
            <a:endParaRPr lang="fr-FR" dirty="0" smtClean="0">
              <a:solidFill>
                <a:schemeClr val="tx1"/>
              </a:solidFill>
            </a:endParaRPr>
          </a:p>
          <a:p>
            <a:pPr lvl="1" algn="just"/>
            <a:r>
              <a:rPr lang="fr-FR" dirty="0" smtClean="0">
                <a:solidFill>
                  <a:schemeClr val="tx1"/>
                </a:solidFill>
              </a:rPr>
              <a:t>Nos méthodes de calcul s’inspirent largement de la version 9.0 du modèle SCOR® reconnus internationalement comme outil de mesure de la performance.</a:t>
            </a: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r>
              <a:rPr lang="fr-FR" dirty="0" smtClean="0">
                <a:solidFill>
                  <a:schemeClr val="tx1"/>
                </a:solidFill>
              </a:rPr>
              <a:t>Pour plus d’informations, vous pouvez également consulter le site du Supply Chain Council :</a:t>
            </a:r>
            <a:r>
              <a:rPr lang="fr-FR" dirty="0" smtClean="0"/>
              <a:t> </a:t>
            </a:r>
            <a:r>
              <a:rPr lang="fr-FR" dirty="0" smtClean="0">
                <a:hlinkClick r:id="rId3"/>
              </a:rPr>
              <a:t>www.supply-chain.org</a:t>
            </a:r>
            <a:endParaRPr lang="fr-FR" dirty="0" smtClean="0"/>
          </a:p>
          <a:p>
            <a:pPr algn="just"/>
            <a:endParaRPr lang="fr-FR" dirty="0" smtClean="0"/>
          </a:p>
          <a:p>
            <a:pPr algn="just"/>
            <a:endParaRPr lang="fr-FR" dirty="0"/>
          </a:p>
        </p:txBody>
      </p:sp>
      <p:sp>
        <p:nvSpPr>
          <p:cNvPr id="6" name="Espace réservé du numéro de diapositive 5"/>
          <p:cNvSpPr>
            <a:spLocks noGrp="1"/>
          </p:cNvSpPr>
          <p:nvPr>
            <p:ph type="sldNum" sz="quarter" idx="10"/>
          </p:nvPr>
        </p:nvSpPr>
        <p:spPr/>
        <p:txBody>
          <a:bodyPr/>
          <a:lstStyle/>
          <a:p>
            <a:fld id="{ED7F0FC4-E34F-41A1-BFC5-D4DDF0FD3FF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a:t>
            </a:r>
            <a:endParaRPr lang="en-US" dirty="0"/>
          </a:p>
        </p:txBody>
      </p:sp>
      <p:sp>
        <p:nvSpPr>
          <p:cNvPr id="3" name="ZoneTexte 2"/>
          <p:cNvSpPr txBox="1"/>
          <p:nvPr/>
        </p:nvSpPr>
        <p:spPr>
          <a:xfrm>
            <a:off x="838200" y="6772870"/>
            <a:ext cx="5257800" cy="923330"/>
          </a:xfrm>
          <a:prstGeom prst="rect">
            <a:avLst/>
          </a:prstGeom>
          <a:noFill/>
        </p:spPr>
        <p:txBody>
          <a:bodyPr wrap="square" rtlCol="0">
            <a:spAutoFit/>
          </a:bodyPr>
          <a:lstStyle/>
          <a:p>
            <a:pPr marL="342900" indent="-342900">
              <a:buAutoNum type="arabicPeriod"/>
            </a:pPr>
            <a:r>
              <a:rPr lang="fr-FR" sz="1800" dirty="0" smtClean="0">
                <a:latin typeface="+mn-lt"/>
              </a:rPr>
              <a:t>Présentation de l’échantillon</a:t>
            </a:r>
          </a:p>
          <a:p>
            <a:pPr marL="342900" indent="-342900">
              <a:buAutoNum type="arabicPeriod"/>
            </a:pPr>
            <a:r>
              <a:rPr lang="en-US" sz="1800" dirty="0" smtClean="0">
                <a:latin typeface="+mn-lt"/>
              </a:rPr>
              <a:t>Les </a:t>
            </a:r>
            <a:r>
              <a:rPr lang="fr-FR" sz="1800" dirty="0" smtClean="0">
                <a:latin typeface="+mn-lt"/>
              </a:rPr>
              <a:t>secteurs d’activités</a:t>
            </a:r>
          </a:p>
          <a:p>
            <a:pPr marL="342900" indent="-342900">
              <a:buAutoNum type="arabicPeriod"/>
            </a:pPr>
            <a:r>
              <a:rPr lang="fr-FR" sz="1800" dirty="0" smtClean="0">
                <a:latin typeface="+mn-lt"/>
              </a:rPr>
              <a:t>La structure de la mesure de la performance</a:t>
            </a:r>
            <a:endParaRPr lang="fr-FR" sz="18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61950" y="152400"/>
            <a:ext cx="6172200" cy="685800"/>
          </a:xfrm>
        </p:spPr>
        <p:txBody>
          <a:bodyPr/>
          <a:lstStyle/>
          <a:p>
            <a:r>
              <a:rPr lang="fr-FR" dirty="0" smtClean="0"/>
              <a:t>1. Présentation de l’échantillon</a:t>
            </a:r>
          </a:p>
        </p:txBody>
      </p:sp>
      <p:sp>
        <p:nvSpPr>
          <p:cNvPr id="13" name="Espace réservé du contenu 12"/>
          <p:cNvSpPr>
            <a:spLocks noGrp="1"/>
          </p:cNvSpPr>
          <p:nvPr>
            <p:ph idx="1"/>
          </p:nvPr>
        </p:nvSpPr>
        <p:spPr/>
        <p:txBody>
          <a:bodyPr/>
          <a:lstStyle/>
          <a:p>
            <a:pPr lvl="1"/>
            <a:r>
              <a:rPr lang="fr-FR" dirty="0" smtClean="0">
                <a:solidFill>
                  <a:schemeClr val="tx1"/>
                </a:solidFill>
              </a:rPr>
              <a:t>Cette étude est basée sur les résultats de l’exercice 2009 de 300 entreprises de la zone Europe. Chaque secteur est représenté par les 20 premières sociétés en termes de chiffre d’affaires, dont voici la répartition :</a:t>
            </a: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endParaRPr lang="fr-FR" dirty="0" smtClean="0">
              <a:solidFill>
                <a:schemeClr val="tx1"/>
              </a:solidFill>
            </a:endParaRPr>
          </a:p>
          <a:p>
            <a:pPr lvl="1"/>
            <a:r>
              <a:rPr lang="fr-FR" dirty="0" smtClean="0">
                <a:solidFill>
                  <a:schemeClr val="tx1"/>
                </a:solidFill>
              </a:rPr>
              <a:t>Le graphique ci-dessous présente la répartition géographique de l’échantillon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p:txBody>
      </p:sp>
      <p:sp>
        <p:nvSpPr>
          <p:cNvPr id="23" name="Espace réservé du numéro de diapositive 22"/>
          <p:cNvSpPr>
            <a:spLocks noGrp="1"/>
          </p:cNvSpPr>
          <p:nvPr>
            <p:ph type="sldNum" sz="quarter" idx="10"/>
          </p:nvPr>
        </p:nvSpPr>
        <p:spPr/>
        <p:txBody>
          <a:bodyPr/>
          <a:lstStyle/>
          <a:p>
            <a:fld id="{6825B022-DDBF-41AA-B24C-2AFE910E8A64}" type="slidenum">
              <a:rPr lang="en-US" smtClean="0"/>
              <a:pPr/>
              <a:t>8</a:t>
            </a:fld>
            <a:endParaRPr lang="en-US" dirty="0"/>
          </a:p>
        </p:txBody>
      </p:sp>
      <p:pic>
        <p:nvPicPr>
          <p:cNvPr id="8213" name="Picture 21"/>
          <p:cNvPicPr>
            <a:picLocks noChangeAspect="1" noChangeArrowheads="1"/>
          </p:cNvPicPr>
          <p:nvPr/>
        </p:nvPicPr>
        <p:blipFill>
          <a:blip r:embed="rId2" cstate="print"/>
          <a:srcRect t="14592" b="14270"/>
          <a:stretch>
            <a:fillRect/>
          </a:stretch>
        </p:blipFill>
        <p:spPr bwMode="auto">
          <a:xfrm>
            <a:off x="2057400" y="5842002"/>
            <a:ext cx="4309032" cy="2616198"/>
          </a:xfrm>
          <a:prstGeom prst="rect">
            <a:avLst/>
          </a:prstGeom>
          <a:noFill/>
          <a:ln>
            <a:noFill/>
          </a:ln>
        </p:spPr>
      </p:pic>
      <p:pic>
        <p:nvPicPr>
          <p:cNvPr id="7173" name="Picture 5"/>
          <p:cNvPicPr>
            <a:picLocks noChangeAspect="1" noChangeArrowheads="1"/>
          </p:cNvPicPr>
          <p:nvPr/>
        </p:nvPicPr>
        <p:blipFill>
          <a:blip r:embed="rId3" cstate="print"/>
          <a:srcRect/>
          <a:stretch>
            <a:fillRect/>
          </a:stretch>
        </p:blipFill>
        <p:spPr bwMode="auto">
          <a:xfrm>
            <a:off x="914400" y="6070602"/>
            <a:ext cx="1028700" cy="2009775"/>
          </a:xfrm>
          <a:prstGeom prst="rect">
            <a:avLst/>
          </a:prstGeom>
          <a:noFill/>
          <a:ln w="9525">
            <a:noFill/>
            <a:miter lim="800000"/>
            <a:headEnd/>
            <a:tailEnd/>
          </a:ln>
          <a:effectLst/>
        </p:spPr>
      </p:pic>
      <p:pic>
        <p:nvPicPr>
          <p:cNvPr id="2" name="Picture 1"/>
          <p:cNvPicPr>
            <a:picLocks noChangeAspect="1" noChangeArrowheads="1"/>
          </p:cNvPicPr>
          <p:nvPr/>
        </p:nvPicPr>
        <p:blipFill>
          <a:blip r:embed="rId4" cstate="print"/>
          <a:srcRect l="3414" b="3394"/>
          <a:stretch>
            <a:fillRect/>
          </a:stretch>
        </p:blipFill>
        <p:spPr bwMode="auto">
          <a:xfrm>
            <a:off x="381000" y="1524000"/>
            <a:ext cx="5867400" cy="352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1950" y="152400"/>
            <a:ext cx="6172200" cy="685800"/>
          </a:xfrm>
        </p:spPr>
        <p:txBody>
          <a:bodyPr/>
          <a:lstStyle/>
          <a:p>
            <a:r>
              <a:rPr lang="en-US" dirty="0" smtClean="0"/>
              <a:t>2. Les </a:t>
            </a:r>
            <a:r>
              <a:rPr lang="fr-FR" dirty="0" smtClean="0"/>
              <a:t>secteurs d’activités</a:t>
            </a:r>
          </a:p>
        </p:txBody>
      </p:sp>
      <p:sp>
        <p:nvSpPr>
          <p:cNvPr id="9" name="Espace réservé du contenu 8"/>
          <p:cNvSpPr>
            <a:spLocks noGrp="1"/>
          </p:cNvSpPr>
          <p:nvPr>
            <p:ph idx="1"/>
          </p:nvPr>
        </p:nvSpPr>
        <p:spPr/>
        <p:txBody>
          <a:bodyPr/>
          <a:lstStyle/>
          <a:p>
            <a:pPr lvl="1" algn="just"/>
            <a:r>
              <a:rPr lang="fr-FR" dirty="0" smtClean="0">
                <a:solidFill>
                  <a:schemeClr val="tx1"/>
                </a:solidFill>
              </a:rPr>
              <a:t>Nous avons utilisé la classification basée sur la nomenclature statistique des activités économiques de la communauté européenne (NACE révision 2).</a:t>
            </a: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endParaRPr lang="fr-FR" dirty="0" smtClean="0">
              <a:solidFill>
                <a:schemeClr val="tx1"/>
              </a:solidFill>
            </a:endParaRPr>
          </a:p>
          <a:p>
            <a:pPr lvl="1" algn="just"/>
            <a:r>
              <a:rPr lang="fr-FR" dirty="0" smtClean="0">
                <a:solidFill>
                  <a:schemeClr val="tx1"/>
                </a:solidFill>
              </a:rPr>
              <a:t>iCognitive est à même de mener des benchmarks de manière plus ciblée en se focalisant sur un secteur, sur les entités au sein d’un même groupe, ou sur la gestion des processus. </a:t>
            </a:r>
          </a:p>
          <a:p>
            <a:pPr lvl="1" algn="just"/>
            <a:endParaRPr lang="fr-FR" dirty="0" smtClean="0">
              <a:solidFill>
                <a:schemeClr val="tx1"/>
              </a:solidFill>
            </a:endParaRPr>
          </a:p>
          <a:p>
            <a:pPr lvl="1" algn="just"/>
            <a:r>
              <a:rPr lang="fr-FR" dirty="0" smtClean="0">
                <a:solidFill>
                  <a:schemeClr val="tx1"/>
                </a:solidFill>
              </a:rPr>
              <a:t>Ce rapport n’inclut pas l’agriculture et l’exploitation forestière, l’industrie du bois et la production de meubles , les activités d’extraction de minerai, et le secteur de la défense. Hormis la logistique et la grande distribution, nous n’avons pas pris en compte les activités de service.</a:t>
            </a:r>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lvl="1" algn="just"/>
            <a:endParaRPr lang="fr-FR" dirty="0" smtClean="0"/>
          </a:p>
          <a:p>
            <a:pPr algn="just"/>
            <a:endParaRPr lang="fr-FR" dirty="0" smtClean="0"/>
          </a:p>
          <a:p>
            <a:pPr lvl="1" algn="just"/>
            <a:endParaRPr lang="en-US" dirty="0" smtClean="0"/>
          </a:p>
        </p:txBody>
      </p:sp>
      <p:sp>
        <p:nvSpPr>
          <p:cNvPr id="11" name="Espace réservé du numéro de diapositive 10"/>
          <p:cNvSpPr>
            <a:spLocks noGrp="1"/>
          </p:cNvSpPr>
          <p:nvPr>
            <p:ph type="sldNum" sz="quarter" idx="10"/>
          </p:nvPr>
        </p:nvSpPr>
        <p:spPr/>
        <p:txBody>
          <a:bodyPr/>
          <a:lstStyle/>
          <a:p>
            <a:fld id="{6825B022-DDBF-41AA-B24C-2AFE910E8A64}" type="slidenum">
              <a:rPr lang="en-US" smtClean="0"/>
              <a:pPr/>
              <a:t>9</a:t>
            </a:fld>
            <a:endParaRPr lang="en-US" dirty="0"/>
          </a:p>
        </p:txBody>
      </p:sp>
      <p:pic>
        <p:nvPicPr>
          <p:cNvPr id="8197" name="Picture 5"/>
          <p:cNvPicPr>
            <a:picLocks noChangeAspect="1" noChangeArrowheads="1"/>
          </p:cNvPicPr>
          <p:nvPr/>
        </p:nvPicPr>
        <p:blipFill>
          <a:blip r:embed="rId2" cstate="print"/>
          <a:srcRect/>
          <a:stretch>
            <a:fillRect/>
          </a:stretch>
        </p:blipFill>
        <p:spPr bwMode="auto">
          <a:xfrm>
            <a:off x="614893" y="1676400"/>
            <a:ext cx="5632567" cy="39507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Cog presentation template">
  <a:themeElements>
    <a:clrScheme name="iCog presentation 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Cog presentation templat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iCog presentation templat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iCog presentation templat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iCog presentation templat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iCog presentation templat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iCog presentation templat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iCog presentation templat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iCog presentation templat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iCog presentation templat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iCog presentation templat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iCog presentation templat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iCog presentation 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21575</TotalTime>
  <Words>5340</Words>
  <Application>Microsoft Office PowerPoint</Application>
  <PresentationFormat>On-screen Show (4:3)</PresentationFormat>
  <Paragraphs>1467</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iCog presentation template</vt:lpstr>
      <vt:lpstr>Benchmark de la gestion de la Supply Chain</vt:lpstr>
      <vt:lpstr>Table des matières</vt:lpstr>
      <vt:lpstr>Optimiser sa supply chain grâce au benchmark</vt:lpstr>
      <vt:lpstr>1. L’utilisation du référentiel SCOR®</vt:lpstr>
      <vt:lpstr>2. Le benchmark opérationnel</vt:lpstr>
      <vt:lpstr>3. La performance opérationnelle et les objectifs  financiers</vt:lpstr>
      <vt:lpstr>Méthodologie</vt:lpstr>
      <vt:lpstr>1. Présentation de l’échantillon</vt:lpstr>
      <vt:lpstr>2. Les secteurs d’activités</vt:lpstr>
      <vt:lpstr>3. La structure de la mesure de la performance</vt:lpstr>
      <vt:lpstr>Résultats du rapport 2009</vt:lpstr>
      <vt:lpstr>Chiffre d’affaires en K€</vt:lpstr>
      <vt:lpstr>Taux de croissance annuelle des ventes </vt:lpstr>
      <vt:lpstr>Coût des produits vendus </vt:lpstr>
      <vt:lpstr>Coûts de la gestion de la Supply Chain</vt:lpstr>
      <vt:lpstr>Durée du cycle d'exploitation</vt:lpstr>
      <vt:lpstr>Nombre de jours de stock</vt:lpstr>
      <vt:lpstr>Nombre de jours de créances clients</vt:lpstr>
      <vt:lpstr>Nombre de jours de dettes fournisseurs</vt:lpstr>
      <vt:lpstr>Résultats de l’étude 2009</vt:lpstr>
      <vt:lpstr>Rendement du fonds de roulement</vt:lpstr>
      <vt:lpstr>Rendement des actifs fixes</vt:lpstr>
      <vt:lpstr>Rotation des actifs</vt:lpstr>
      <vt:lpstr>Rendement des actifs</vt:lpstr>
      <vt:lpstr>Marge bénéficiaire</vt:lpstr>
      <vt:lpstr>Levier financier</vt:lpstr>
      <vt:lpstr>Rendement des capitaux</vt:lpstr>
      <vt:lpstr>Résultats de l’étude 2009</vt:lpstr>
      <vt:lpstr>Analyse comparative par secteur</vt:lpstr>
      <vt:lpstr>Produits pétroliers</vt:lpstr>
      <vt:lpstr>Chimie</vt:lpstr>
      <vt:lpstr>Produits pharmaceutiques</vt:lpstr>
      <vt:lpstr>Papier et carton</vt:lpstr>
      <vt:lpstr>Matériel de construction</vt:lpstr>
      <vt:lpstr>Aéronautique</vt:lpstr>
      <vt:lpstr>Automobile</vt:lpstr>
      <vt:lpstr>Machines et équipements</vt:lpstr>
      <vt:lpstr>Métallurgie</vt:lpstr>
      <vt:lpstr>Matériel électrique</vt:lpstr>
      <vt:lpstr>Electronique</vt:lpstr>
      <vt:lpstr>Grande distribution</vt:lpstr>
      <vt:lpstr>Produits de la mode</vt:lpstr>
      <vt:lpstr>Agroalimentaire</vt:lpstr>
      <vt:lpstr>Transport et logistique</vt:lpstr>
      <vt:lpstr>Conclusion</vt:lpstr>
      <vt:lpstr>1. A propos d’iCognitive</vt:lpstr>
      <vt:lpstr>2. Les avantages du benchmark opérationnel</vt:lpstr>
      <vt:lpstr>Pour  plus d’informations, vous pouvez contacter : </vt:lpstr>
    </vt:vector>
  </TitlesOfParts>
  <Company>iCognitive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benchmark</dc:title>
  <dc:creator>Yann</dc:creator>
  <cp:lastModifiedBy>Melodie</cp:lastModifiedBy>
  <cp:revision>1589</cp:revision>
  <dcterms:created xsi:type="dcterms:W3CDTF">2004-12-03T10:36:08Z</dcterms:created>
  <dcterms:modified xsi:type="dcterms:W3CDTF">2010-11-01T04:46:01Z</dcterms:modified>
</cp:coreProperties>
</file>